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ato Light" charset="1" panose="020F0502020204030203"/>
      <p:regular r:id="rId22"/>
    </p:embeddedFont>
    <p:embeddedFont>
      <p:font typeface="Lato" charset="1" panose="020F0502020204030203"/>
      <p:regular r:id="rId23"/>
    </p:embeddedFont>
    <p:embeddedFont>
      <p:font typeface="Times New Roman Bold" charset="1" panose="02020803070505020304"/>
      <p:regular r:id="rId24"/>
    </p:embeddedFont>
    <p:embeddedFont>
      <p:font typeface="Times New Roman" charset="1" panose="02020603050405020304"/>
      <p:regular r:id="rId25"/>
    </p:embeddedFont>
    <p:embeddedFont>
      <p:font typeface="Lato Bold" charset="1" panose="020F0502020204030203"/>
      <p:regular r:id="rId26"/>
    </p:embeddedFont>
    <p:embeddedFont>
      <p:font typeface="Montserrat Bold" charset="1" panose="000008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97221" y="0"/>
            <a:ext cx="9259501" cy="10565440"/>
          </a:xfrm>
          <a:custGeom>
            <a:avLst/>
            <a:gdLst/>
            <a:ahLst/>
            <a:cxnLst/>
            <a:rect r="r" b="b" t="t" l="l"/>
            <a:pathLst>
              <a:path h="10565440" w="9259501">
                <a:moveTo>
                  <a:pt x="0" y="0"/>
                </a:moveTo>
                <a:lnTo>
                  <a:pt x="9259501" y="0"/>
                </a:lnTo>
                <a:lnTo>
                  <a:pt x="9259501" y="10565440"/>
                </a:lnTo>
                <a:lnTo>
                  <a:pt x="0" y="10565440"/>
                </a:lnTo>
                <a:lnTo>
                  <a:pt x="0" y="0"/>
                </a:lnTo>
                <a:close/>
              </a:path>
            </a:pathLst>
          </a:custGeom>
          <a:blipFill>
            <a:blip r:embed="rId2">
              <a:alphaModFix amt="16000"/>
            </a:blip>
            <a:stretch>
              <a:fillRect l="-712" t="0" r="-70549" b="0"/>
            </a:stretch>
          </a:blipFill>
        </p:spPr>
      </p:sp>
      <p:grpSp>
        <p:nvGrpSpPr>
          <p:cNvPr name="Group 3" id="3"/>
          <p:cNvGrpSpPr/>
          <p:nvPr/>
        </p:nvGrpSpPr>
        <p:grpSpPr>
          <a:xfrm rot="0">
            <a:off x="9144000" y="-129939"/>
            <a:ext cx="9273939" cy="10565440"/>
            <a:chOff x="0" y="0"/>
            <a:chExt cx="2442519" cy="2782667"/>
          </a:xfrm>
        </p:grpSpPr>
        <p:sp>
          <p:nvSpPr>
            <p:cNvPr name="Freeform 4" id="4"/>
            <p:cNvSpPr/>
            <p:nvPr/>
          </p:nvSpPr>
          <p:spPr>
            <a:xfrm flipH="false" flipV="false" rot="0">
              <a:off x="0" y="0"/>
              <a:ext cx="2442519" cy="2782667"/>
            </a:xfrm>
            <a:custGeom>
              <a:avLst/>
              <a:gdLst/>
              <a:ahLst/>
              <a:cxnLst/>
              <a:rect r="r" b="b" t="t" l="l"/>
              <a:pathLst>
                <a:path h="2782667" w="2442519">
                  <a:moveTo>
                    <a:pt x="0" y="0"/>
                  </a:moveTo>
                  <a:lnTo>
                    <a:pt x="2442519" y="0"/>
                  </a:lnTo>
                  <a:lnTo>
                    <a:pt x="2442519" y="2782667"/>
                  </a:lnTo>
                  <a:lnTo>
                    <a:pt x="0" y="2782667"/>
                  </a:lnTo>
                  <a:close/>
                </a:path>
              </a:pathLst>
            </a:custGeom>
            <a:solidFill>
              <a:srgbClr val="202020"/>
            </a:solidFill>
          </p:spPr>
        </p:sp>
        <p:sp>
          <p:nvSpPr>
            <p:cNvPr name="TextBox 5" id="5"/>
            <p:cNvSpPr txBox="true"/>
            <p:nvPr/>
          </p:nvSpPr>
          <p:spPr>
            <a:xfrm>
              <a:off x="0" y="-38100"/>
              <a:ext cx="2442519" cy="2820767"/>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5944635" y="1323696"/>
            <a:ext cx="3017645" cy="7639608"/>
          </a:xfrm>
          <a:custGeom>
            <a:avLst/>
            <a:gdLst/>
            <a:ahLst/>
            <a:cxnLst/>
            <a:rect r="r" b="b" t="t" l="l"/>
            <a:pathLst>
              <a:path h="7639608" w="3017645">
                <a:moveTo>
                  <a:pt x="0" y="0"/>
                </a:moveTo>
                <a:lnTo>
                  <a:pt x="3017645" y="0"/>
                </a:lnTo>
                <a:lnTo>
                  <a:pt x="3017645" y="7639608"/>
                </a:lnTo>
                <a:lnTo>
                  <a:pt x="0" y="7639608"/>
                </a:lnTo>
                <a:lnTo>
                  <a:pt x="0" y="0"/>
                </a:lnTo>
                <a:close/>
              </a:path>
            </a:pathLst>
          </a:custGeom>
          <a:blipFill>
            <a:blip r:embed="rId3"/>
            <a:stretch>
              <a:fillRect l="0" t="0" r="0" b="0"/>
            </a:stretch>
          </a:blipFill>
        </p:spPr>
      </p:sp>
      <p:grpSp>
        <p:nvGrpSpPr>
          <p:cNvPr name="Group 7" id="7"/>
          <p:cNvGrpSpPr/>
          <p:nvPr/>
        </p:nvGrpSpPr>
        <p:grpSpPr>
          <a:xfrm rot="0">
            <a:off x="6061716" y="1323696"/>
            <a:ext cx="10515229" cy="7639608"/>
            <a:chOff x="0" y="0"/>
            <a:chExt cx="1629084" cy="1183575"/>
          </a:xfrm>
        </p:grpSpPr>
        <p:sp>
          <p:nvSpPr>
            <p:cNvPr name="Freeform 8" id="8"/>
            <p:cNvSpPr/>
            <p:nvPr/>
          </p:nvSpPr>
          <p:spPr>
            <a:xfrm flipH="true" flipV="false" rot="0">
              <a:off x="0" y="0"/>
              <a:ext cx="1629084" cy="1183575"/>
            </a:xfrm>
            <a:custGeom>
              <a:avLst/>
              <a:gdLst/>
              <a:ahLst/>
              <a:cxnLst/>
              <a:rect r="r" b="b" t="t" l="l"/>
              <a:pathLst>
                <a:path h="1183575" w="1629084">
                  <a:moveTo>
                    <a:pt x="1629084" y="0"/>
                  </a:moveTo>
                  <a:lnTo>
                    <a:pt x="0" y="0"/>
                  </a:lnTo>
                  <a:lnTo>
                    <a:pt x="0" y="1183575"/>
                  </a:lnTo>
                  <a:lnTo>
                    <a:pt x="1629084" y="1183575"/>
                  </a:lnTo>
                  <a:close/>
                </a:path>
              </a:pathLst>
            </a:custGeom>
            <a:blipFill>
              <a:blip r:embed="rId4"/>
              <a:stretch>
                <a:fillRect l="0" t="-838" r="-10875" b="-838"/>
              </a:stretch>
            </a:blipFill>
          </p:spPr>
        </p:sp>
      </p:grpSp>
      <p:sp>
        <p:nvSpPr>
          <p:cNvPr name="TextBox 9" id="9"/>
          <p:cNvSpPr txBox="true"/>
          <p:nvPr/>
        </p:nvSpPr>
        <p:spPr>
          <a:xfrm rot="0">
            <a:off x="6061716" y="464562"/>
            <a:ext cx="3082284" cy="564138"/>
          </a:xfrm>
          <a:prstGeom prst="rect">
            <a:avLst/>
          </a:prstGeom>
        </p:spPr>
        <p:txBody>
          <a:bodyPr anchor="t" rtlCol="false" tIns="0" lIns="0" bIns="0" rIns="0">
            <a:spAutoFit/>
          </a:bodyPr>
          <a:lstStyle/>
          <a:p>
            <a:pPr algn="l">
              <a:lnSpc>
                <a:spcPts val="4605"/>
              </a:lnSpc>
            </a:pPr>
            <a:r>
              <a:rPr lang="en-US" sz="3289">
                <a:solidFill>
                  <a:srgbClr val="000000"/>
                </a:solidFill>
                <a:latin typeface="Lato Light"/>
                <a:ea typeface="Lato Light"/>
                <a:cs typeface="Lato Light"/>
                <a:sym typeface="Lato Light"/>
              </a:rPr>
              <a:t>BORCELLE</a:t>
            </a:r>
          </a:p>
        </p:txBody>
      </p:sp>
      <p:sp>
        <p:nvSpPr>
          <p:cNvPr name="TextBox 10" id="10"/>
          <p:cNvSpPr txBox="true"/>
          <p:nvPr/>
        </p:nvSpPr>
        <p:spPr>
          <a:xfrm rot="0">
            <a:off x="706510" y="8539443"/>
            <a:ext cx="6424757" cy="718857"/>
          </a:xfrm>
          <a:prstGeom prst="rect">
            <a:avLst/>
          </a:prstGeom>
        </p:spPr>
        <p:txBody>
          <a:bodyPr anchor="t" rtlCol="false" tIns="0" lIns="0" bIns="0" rIns="0">
            <a:spAutoFit/>
          </a:bodyPr>
          <a:lstStyle/>
          <a:p>
            <a:pPr algn="l">
              <a:lnSpc>
                <a:spcPts val="2902"/>
              </a:lnSpc>
            </a:pPr>
            <a:r>
              <a:rPr lang="en-US" sz="2073">
                <a:solidFill>
                  <a:srgbClr val="000000"/>
                </a:solidFill>
                <a:latin typeface="Lato"/>
                <a:ea typeface="Lato"/>
                <a:cs typeface="Lato"/>
                <a:sym typeface="Lato"/>
              </a:rPr>
              <a:t>V1.1   I   Projet Data analysis  I   September 2025</a:t>
            </a:r>
          </a:p>
          <a:p>
            <a:pPr algn="l">
              <a:lnSpc>
                <a:spcPts val="2902"/>
              </a:lnSpc>
            </a:pPr>
          </a:p>
        </p:txBody>
      </p:sp>
      <p:sp>
        <p:nvSpPr>
          <p:cNvPr name="TextBox 11" id="11"/>
          <p:cNvSpPr txBox="true"/>
          <p:nvPr/>
        </p:nvSpPr>
        <p:spPr>
          <a:xfrm rot="0">
            <a:off x="157052" y="4553843"/>
            <a:ext cx="13336310" cy="3487416"/>
          </a:xfrm>
          <a:prstGeom prst="rect">
            <a:avLst/>
          </a:prstGeom>
        </p:spPr>
        <p:txBody>
          <a:bodyPr anchor="t" rtlCol="false" tIns="0" lIns="0" bIns="0" rIns="0">
            <a:spAutoFit/>
          </a:bodyPr>
          <a:lstStyle/>
          <a:p>
            <a:pPr algn="ctr">
              <a:lnSpc>
                <a:spcPts val="8960"/>
              </a:lnSpc>
              <a:spcBef>
                <a:spcPct val="0"/>
              </a:spcBef>
            </a:pPr>
            <a:r>
              <a:rPr lang="en-US" b="true" sz="6400">
                <a:solidFill>
                  <a:srgbClr val="17933A"/>
                </a:solidFill>
                <a:latin typeface="Times New Roman Bold"/>
                <a:ea typeface="Times New Roman Bold"/>
                <a:cs typeface="Times New Roman Bold"/>
                <a:sym typeface="Times New Roman Bold"/>
              </a:rPr>
              <a:t>PHÂN </a:t>
            </a:r>
            <a:r>
              <a:rPr lang="en-US" b="true" sz="6400">
                <a:solidFill>
                  <a:srgbClr val="17933A"/>
                </a:solidFill>
                <a:latin typeface="Times New Roman Bold"/>
                <a:ea typeface="Times New Roman Bold"/>
                <a:cs typeface="Times New Roman Bold"/>
                <a:sym typeface="Times New Roman Bold"/>
              </a:rPr>
              <a:t>TÍCH KHÁM PHÁ VỀ BỆNH </a:t>
            </a:r>
          </a:p>
          <a:p>
            <a:pPr algn="ctr">
              <a:lnSpc>
                <a:spcPts val="8960"/>
              </a:lnSpc>
              <a:spcBef>
                <a:spcPct val="0"/>
              </a:spcBef>
            </a:pPr>
            <a:r>
              <a:rPr lang="en-US" b="true" sz="6400">
                <a:solidFill>
                  <a:srgbClr val="17933A"/>
                </a:solidFill>
                <a:latin typeface="Times New Roman Bold"/>
                <a:ea typeface="Times New Roman Bold"/>
                <a:cs typeface="Times New Roman Bold"/>
                <a:sym typeface="Times New Roman Bold"/>
              </a:rPr>
              <a:t>ĐÁI THÁO ĐƯỜNG</a:t>
            </a:r>
          </a:p>
          <a:p>
            <a:pPr algn="ctr">
              <a:lnSpc>
                <a:spcPts val="980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631" y="7987563"/>
            <a:ext cx="18574354" cy="2422161"/>
            <a:chOff x="0" y="0"/>
            <a:chExt cx="4892011" cy="637935"/>
          </a:xfrm>
        </p:grpSpPr>
        <p:sp>
          <p:nvSpPr>
            <p:cNvPr name="Freeform 3" id="3"/>
            <p:cNvSpPr/>
            <p:nvPr/>
          </p:nvSpPr>
          <p:spPr>
            <a:xfrm flipH="false" flipV="false" rot="0">
              <a:off x="0" y="0"/>
              <a:ext cx="4892011" cy="637935"/>
            </a:xfrm>
            <a:custGeom>
              <a:avLst/>
              <a:gdLst/>
              <a:ahLst/>
              <a:cxnLst/>
              <a:rect r="r" b="b" t="t" l="l"/>
              <a:pathLst>
                <a:path h="637935" w="4892011">
                  <a:moveTo>
                    <a:pt x="0" y="0"/>
                  </a:moveTo>
                  <a:lnTo>
                    <a:pt x="4892011" y="0"/>
                  </a:lnTo>
                  <a:lnTo>
                    <a:pt x="4892011" y="637935"/>
                  </a:lnTo>
                  <a:lnTo>
                    <a:pt x="0" y="637935"/>
                  </a:lnTo>
                  <a:close/>
                </a:path>
              </a:pathLst>
            </a:custGeom>
            <a:solidFill>
              <a:srgbClr val="202020"/>
            </a:solidFill>
          </p:spPr>
        </p:sp>
        <p:sp>
          <p:nvSpPr>
            <p:cNvPr name="TextBox 4" id="4"/>
            <p:cNvSpPr txBox="true"/>
            <p:nvPr/>
          </p:nvSpPr>
          <p:spPr>
            <a:xfrm>
              <a:off x="0" y="-38100"/>
              <a:ext cx="4892011" cy="67603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353919" y="9345065"/>
            <a:ext cx="423967" cy="449940"/>
            <a:chOff x="0" y="0"/>
            <a:chExt cx="205716" cy="218319"/>
          </a:xfrm>
        </p:grpSpPr>
        <p:sp>
          <p:nvSpPr>
            <p:cNvPr name="Freeform 6" id="6"/>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7" id="7"/>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FFFFFF"/>
                  </a:solidFill>
                  <a:latin typeface="Lato"/>
                  <a:ea typeface="Lato"/>
                  <a:cs typeface="Lato"/>
                  <a:sym typeface="Lato"/>
                </a:rPr>
                <a:t>10</a:t>
              </a:r>
            </a:p>
          </p:txBody>
        </p:sp>
      </p:grpSp>
      <p:grpSp>
        <p:nvGrpSpPr>
          <p:cNvPr name="Group 8" id="8"/>
          <p:cNvGrpSpPr/>
          <p:nvPr/>
        </p:nvGrpSpPr>
        <p:grpSpPr>
          <a:xfrm rot="0">
            <a:off x="1235402" y="4683229"/>
            <a:ext cx="5730918" cy="4676734"/>
            <a:chOff x="0" y="0"/>
            <a:chExt cx="1509378" cy="1231732"/>
          </a:xfrm>
        </p:grpSpPr>
        <p:sp>
          <p:nvSpPr>
            <p:cNvPr name="Freeform 9" id="9"/>
            <p:cNvSpPr/>
            <p:nvPr/>
          </p:nvSpPr>
          <p:spPr>
            <a:xfrm flipH="false" flipV="false" rot="0">
              <a:off x="0" y="0"/>
              <a:ext cx="1509378" cy="1231732"/>
            </a:xfrm>
            <a:custGeom>
              <a:avLst/>
              <a:gdLst/>
              <a:ahLst/>
              <a:cxnLst/>
              <a:rect r="r" b="b" t="t" l="l"/>
              <a:pathLst>
                <a:path h="1231732" w="1509378">
                  <a:moveTo>
                    <a:pt x="0" y="0"/>
                  </a:moveTo>
                  <a:lnTo>
                    <a:pt x="1509378" y="0"/>
                  </a:lnTo>
                  <a:lnTo>
                    <a:pt x="1509378" y="1231732"/>
                  </a:lnTo>
                  <a:lnTo>
                    <a:pt x="0" y="1231732"/>
                  </a:lnTo>
                  <a:close/>
                </a:path>
              </a:pathLst>
            </a:custGeom>
            <a:solidFill>
              <a:srgbClr val="F4F3F3"/>
            </a:solidFill>
          </p:spPr>
        </p:sp>
        <p:sp>
          <p:nvSpPr>
            <p:cNvPr name="TextBox 10" id="10"/>
            <p:cNvSpPr txBox="true"/>
            <p:nvPr/>
          </p:nvSpPr>
          <p:spPr>
            <a:xfrm>
              <a:off x="0" y="-38100"/>
              <a:ext cx="1509378" cy="1269832"/>
            </a:xfrm>
            <a:prstGeom prst="rect">
              <a:avLst/>
            </a:prstGeom>
          </p:spPr>
          <p:txBody>
            <a:bodyPr anchor="ctr" rtlCol="false" tIns="50800" lIns="50800" bIns="50800" rIns="50800"/>
            <a:lstStyle/>
            <a:p>
              <a:pPr algn="ctr">
                <a:lnSpc>
                  <a:spcPts val="2775"/>
                </a:lnSpc>
              </a:pPr>
            </a:p>
          </p:txBody>
        </p:sp>
      </p:grpSp>
      <p:grpSp>
        <p:nvGrpSpPr>
          <p:cNvPr name="Group 11" id="11"/>
          <p:cNvGrpSpPr/>
          <p:nvPr/>
        </p:nvGrpSpPr>
        <p:grpSpPr>
          <a:xfrm rot="0">
            <a:off x="3643753" y="4785814"/>
            <a:ext cx="716915" cy="715372"/>
            <a:chOff x="0" y="0"/>
            <a:chExt cx="828385" cy="826601"/>
          </a:xfrm>
        </p:grpSpPr>
        <p:sp>
          <p:nvSpPr>
            <p:cNvPr name="Freeform 12" id="12"/>
            <p:cNvSpPr/>
            <p:nvPr/>
          </p:nvSpPr>
          <p:spPr>
            <a:xfrm flipH="false" flipV="false" rot="0">
              <a:off x="0" y="0"/>
              <a:ext cx="828385" cy="826601"/>
            </a:xfrm>
            <a:custGeom>
              <a:avLst/>
              <a:gdLst/>
              <a:ahLst/>
              <a:cxnLst/>
              <a:rect r="r" b="b" t="t" l="l"/>
              <a:pathLst>
                <a:path h="826601" w="828385">
                  <a:moveTo>
                    <a:pt x="413301" y="0"/>
                  </a:moveTo>
                  <a:lnTo>
                    <a:pt x="415085" y="0"/>
                  </a:lnTo>
                  <a:cubicBezTo>
                    <a:pt x="524699" y="0"/>
                    <a:pt x="629823" y="43544"/>
                    <a:pt x="707332" y="121053"/>
                  </a:cubicBezTo>
                  <a:cubicBezTo>
                    <a:pt x="784841" y="198562"/>
                    <a:pt x="828385" y="303687"/>
                    <a:pt x="828385" y="413301"/>
                  </a:cubicBezTo>
                  <a:lnTo>
                    <a:pt x="828385" y="413301"/>
                  </a:lnTo>
                  <a:cubicBezTo>
                    <a:pt x="828385" y="522915"/>
                    <a:pt x="784841" y="628040"/>
                    <a:pt x="707332" y="705548"/>
                  </a:cubicBezTo>
                  <a:cubicBezTo>
                    <a:pt x="629823" y="783057"/>
                    <a:pt x="524699" y="826601"/>
                    <a:pt x="415085" y="826601"/>
                  </a:cubicBezTo>
                  <a:lnTo>
                    <a:pt x="413301" y="826601"/>
                  </a:lnTo>
                  <a:cubicBezTo>
                    <a:pt x="303687" y="826601"/>
                    <a:pt x="198562" y="783057"/>
                    <a:pt x="121053" y="705548"/>
                  </a:cubicBezTo>
                  <a:cubicBezTo>
                    <a:pt x="43544" y="628040"/>
                    <a:pt x="0" y="522915"/>
                    <a:pt x="0" y="413301"/>
                  </a:cubicBezTo>
                  <a:lnTo>
                    <a:pt x="0" y="413301"/>
                  </a:lnTo>
                  <a:cubicBezTo>
                    <a:pt x="0" y="303687"/>
                    <a:pt x="43544" y="198562"/>
                    <a:pt x="121053" y="121053"/>
                  </a:cubicBezTo>
                  <a:cubicBezTo>
                    <a:pt x="198562" y="43544"/>
                    <a:pt x="303687" y="0"/>
                    <a:pt x="413301" y="0"/>
                  </a:cubicBezTo>
                  <a:close/>
                </a:path>
              </a:pathLst>
            </a:custGeom>
            <a:solidFill>
              <a:srgbClr val="0C0015"/>
            </a:solidFill>
          </p:spPr>
        </p:sp>
        <p:sp>
          <p:nvSpPr>
            <p:cNvPr name="TextBox 13" id="13"/>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3742403" y="4940288"/>
            <a:ext cx="519614" cy="434998"/>
          </a:xfrm>
          <a:prstGeom prst="rect">
            <a:avLst/>
          </a:prstGeom>
        </p:spPr>
        <p:txBody>
          <a:bodyPr anchor="t" rtlCol="false" tIns="0" lIns="0" bIns="0" rIns="0">
            <a:spAutoFit/>
          </a:bodyPr>
          <a:lstStyle/>
          <a:p>
            <a:pPr algn="ctr">
              <a:lnSpc>
                <a:spcPts val="3393"/>
              </a:lnSpc>
            </a:pPr>
            <a:r>
              <a:rPr lang="en-US" sz="3057" b="true">
                <a:solidFill>
                  <a:srgbClr val="FFFFFF"/>
                </a:solidFill>
                <a:latin typeface="Montserrat Bold"/>
                <a:ea typeface="Montserrat Bold"/>
                <a:cs typeface="Montserrat Bold"/>
                <a:sym typeface="Montserrat Bold"/>
              </a:rPr>
              <a:t>1</a:t>
            </a:r>
          </a:p>
        </p:txBody>
      </p:sp>
      <p:grpSp>
        <p:nvGrpSpPr>
          <p:cNvPr name="Group 15" id="15"/>
          <p:cNvGrpSpPr/>
          <p:nvPr/>
        </p:nvGrpSpPr>
        <p:grpSpPr>
          <a:xfrm rot="0">
            <a:off x="10763111" y="4683229"/>
            <a:ext cx="5415576" cy="4676734"/>
            <a:chOff x="0" y="0"/>
            <a:chExt cx="1426324" cy="1231732"/>
          </a:xfrm>
        </p:grpSpPr>
        <p:sp>
          <p:nvSpPr>
            <p:cNvPr name="Freeform 16" id="16"/>
            <p:cNvSpPr/>
            <p:nvPr/>
          </p:nvSpPr>
          <p:spPr>
            <a:xfrm flipH="false" flipV="false" rot="0">
              <a:off x="0" y="0"/>
              <a:ext cx="1426324" cy="1231732"/>
            </a:xfrm>
            <a:custGeom>
              <a:avLst/>
              <a:gdLst/>
              <a:ahLst/>
              <a:cxnLst/>
              <a:rect r="r" b="b" t="t" l="l"/>
              <a:pathLst>
                <a:path h="1231732" w="1426324">
                  <a:moveTo>
                    <a:pt x="0" y="0"/>
                  </a:moveTo>
                  <a:lnTo>
                    <a:pt x="1426324" y="0"/>
                  </a:lnTo>
                  <a:lnTo>
                    <a:pt x="1426324" y="1231732"/>
                  </a:lnTo>
                  <a:lnTo>
                    <a:pt x="0" y="1231732"/>
                  </a:lnTo>
                  <a:close/>
                </a:path>
              </a:pathLst>
            </a:custGeom>
            <a:solidFill>
              <a:srgbClr val="F4F3F3"/>
            </a:solidFill>
          </p:spPr>
        </p:sp>
        <p:sp>
          <p:nvSpPr>
            <p:cNvPr name="TextBox 17" id="17"/>
            <p:cNvSpPr txBox="true"/>
            <p:nvPr/>
          </p:nvSpPr>
          <p:spPr>
            <a:xfrm>
              <a:off x="0" y="-38100"/>
              <a:ext cx="1426324" cy="1269832"/>
            </a:xfrm>
            <a:prstGeom prst="rect">
              <a:avLst/>
            </a:prstGeom>
          </p:spPr>
          <p:txBody>
            <a:bodyPr anchor="ctr" rtlCol="false" tIns="50800" lIns="50800" bIns="50800" rIns="50800"/>
            <a:lstStyle/>
            <a:p>
              <a:pPr algn="ctr">
                <a:lnSpc>
                  <a:spcPts val="2775"/>
                </a:lnSpc>
              </a:pPr>
            </a:p>
          </p:txBody>
        </p:sp>
      </p:grpSp>
      <p:grpSp>
        <p:nvGrpSpPr>
          <p:cNvPr name="Group 18" id="18"/>
          <p:cNvGrpSpPr/>
          <p:nvPr/>
        </p:nvGrpSpPr>
        <p:grpSpPr>
          <a:xfrm rot="0">
            <a:off x="12971080" y="4785814"/>
            <a:ext cx="716915" cy="715372"/>
            <a:chOff x="0" y="0"/>
            <a:chExt cx="828385" cy="826601"/>
          </a:xfrm>
        </p:grpSpPr>
        <p:sp>
          <p:nvSpPr>
            <p:cNvPr name="Freeform 19" id="19"/>
            <p:cNvSpPr/>
            <p:nvPr/>
          </p:nvSpPr>
          <p:spPr>
            <a:xfrm flipH="false" flipV="false" rot="0">
              <a:off x="0" y="0"/>
              <a:ext cx="828385" cy="826601"/>
            </a:xfrm>
            <a:custGeom>
              <a:avLst/>
              <a:gdLst/>
              <a:ahLst/>
              <a:cxnLst/>
              <a:rect r="r" b="b" t="t" l="l"/>
              <a:pathLst>
                <a:path h="826601" w="828385">
                  <a:moveTo>
                    <a:pt x="413301" y="0"/>
                  </a:moveTo>
                  <a:lnTo>
                    <a:pt x="415085" y="0"/>
                  </a:lnTo>
                  <a:cubicBezTo>
                    <a:pt x="524699" y="0"/>
                    <a:pt x="629823" y="43544"/>
                    <a:pt x="707332" y="121053"/>
                  </a:cubicBezTo>
                  <a:cubicBezTo>
                    <a:pt x="784841" y="198562"/>
                    <a:pt x="828385" y="303687"/>
                    <a:pt x="828385" y="413301"/>
                  </a:cubicBezTo>
                  <a:lnTo>
                    <a:pt x="828385" y="413301"/>
                  </a:lnTo>
                  <a:cubicBezTo>
                    <a:pt x="828385" y="522915"/>
                    <a:pt x="784841" y="628040"/>
                    <a:pt x="707332" y="705548"/>
                  </a:cubicBezTo>
                  <a:cubicBezTo>
                    <a:pt x="629823" y="783057"/>
                    <a:pt x="524699" y="826601"/>
                    <a:pt x="415085" y="826601"/>
                  </a:cubicBezTo>
                  <a:lnTo>
                    <a:pt x="413301" y="826601"/>
                  </a:lnTo>
                  <a:cubicBezTo>
                    <a:pt x="303687" y="826601"/>
                    <a:pt x="198562" y="783057"/>
                    <a:pt x="121053" y="705548"/>
                  </a:cubicBezTo>
                  <a:cubicBezTo>
                    <a:pt x="43544" y="628040"/>
                    <a:pt x="0" y="522915"/>
                    <a:pt x="0" y="413301"/>
                  </a:cubicBezTo>
                  <a:lnTo>
                    <a:pt x="0" y="413301"/>
                  </a:lnTo>
                  <a:cubicBezTo>
                    <a:pt x="0" y="303687"/>
                    <a:pt x="43544" y="198562"/>
                    <a:pt x="121053" y="121053"/>
                  </a:cubicBezTo>
                  <a:cubicBezTo>
                    <a:pt x="198562" y="43544"/>
                    <a:pt x="303687" y="0"/>
                    <a:pt x="413301" y="0"/>
                  </a:cubicBezTo>
                  <a:close/>
                </a:path>
              </a:pathLst>
            </a:custGeom>
            <a:solidFill>
              <a:srgbClr val="0C0015"/>
            </a:solidFill>
          </p:spPr>
        </p:sp>
        <p:sp>
          <p:nvSpPr>
            <p:cNvPr name="TextBox 20" id="20"/>
            <p:cNvSpPr txBox="true"/>
            <p:nvPr/>
          </p:nvSpPr>
          <p:spPr>
            <a:xfrm>
              <a:off x="0" y="-38100"/>
              <a:ext cx="828385" cy="864701"/>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3069731" y="4940288"/>
            <a:ext cx="519614" cy="434998"/>
          </a:xfrm>
          <a:prstGeom prst="rect">
            <a:avLst/>
          </a:prstGeom>
        </p:spPr>
        <p:txBody>
          <a:bodyPr anchor="t" rtlCol="false" tIns="0" lIns="0" bIns="0" rIns="0">
            <a:spAutoFit/>
          </a:bodyPr>
          <a:lstStyle/>
          <a:p>
            <a:pPr algn="ctr">
              <a:lnSpc>
                <a:spcPts val="3393"/>
              </a:lnSpc>
            </a:pPr>
            <a:r>
              <a:rPr lang="en-US" sz="3057" b="true">
                <a:solidFill>
                  <a:srgbClr val="FFFFFF"/>
                </a:solidFill>
                <a:latin typeface="Montserrat Bold"/>
                <a:ea typeface="Montserrat Bold"/>
                <a:cs typeface="Montserrat Bold"/>
                <a:sym typeface="Montserrat Bold"/>
              </a:rPr>
              <a:t>2</a:t>
            </a:r>
          </a:p>
        </p:txBody>
      </p:sp>
      <p:sp>
        <p:nvSpPr>
          <p:cNvPr name="Freeform 22" id="22"/>
          <p:cNvSpPr/>
          <p:nvPr/>
        </p:nvSpPr>
        <p:spPr>
          <a:xfrm flipH="false" flipV="false" rot="0">
            <a:off x="576227" y="180975"/>
            <a:ext cx="7371582" cy="4330804"/>
          </a:xfrm>
          <a:custGeom>
            <a:avLst/>
            <a:gdLst/>
            <a:ahLst/>
            <a:cxnLst/>
            <a:rect r="r" b="b" t="t" l="l"/>
            <a:pathLst>
              <a:path h="4330804" w="7371582">
                <a:moveTo>
                  <a:pt x="0" y="0"/>
                </a:moveTo>
                <a:lnTo>
                  <a:pt x="7371581" y="0"/>
                </a:lnTo>
                <a:lnTo>
                  <a:pt x="7371581" y="4330804"/>
                </a:lnTo>
                <a:lnTo>
                  <a:pt x="0" y="4330804"/>
                </a:lnTo>
                <a:lnTo>
                  <a:pt x="0" y="0"/>
                </a:lnTo>
                <a:close/>
              </a:path>
            </a:pathLst>
          </a:custGeom>
          <a:blipFill>
            <a:blip r:embed="rId2"/>
            <a:stretch>
              <a:fillRect l="0" t="0" r="0" b="0"/>
            </a:stretch>
          </a:blipFill>
        </p:spPr>
      </p:sp>
      <p:sp>
        <p:nvSpPr>
          <p:cNvPr name="Freeform 23" id="23"/>
          <p:cNvSpPr/>
          <p:nvPr/>
        </p:nvSpPr>
        <p:spPr>
          <a:xfrm flipH="false" flipV="false" rot="0">
            <a:off x="9581336" y="128272"/>
            <a:ext cx="7779126" cy="4346587"/>
          </a:xfrm>
          <a:custGeom>
            <a:avLst/>
            <a:gdLst/>
            <a:ahLst/>
            <a:cxnLst/>
            <a:rect r="r" b="b" t="t" l="l"/>
            <a:pathLst>
              <a:path h="4346587" w="7779126">
                <a:moveTo>
                  <a:pt x="0" y="0"/>
                </a:moveTo>
                <a:lnTo>
                  <a:pt x="7779126" y="0"/>
                </a:lnTo>
                <a:lnTo>
                  <a:pt x="7779126" y="4346587"/>
                </a:lnTo>
                <a:lnTo>
                  <a:pt x="0" y="4346587"/>
                </a:lnTo>
                <a:lnTo>
                  <a:pt x="0" y="0"/>
                </a:lnTo>
                <a:close/>
              </a:path>
            </a:pathLst>
          </a:custGeom>
          <a:blipFill>
            <a:blip r:embed="rId3"/>
            <a:stretch>
              <a:fillRect l="0" t="0" r="0" b="0"/>
            </a:stretch>
          </a:blipFill>
        </p:spPr>
      </p:sp>
      <p:sp>
        <p:nvSpPr>
          <p:cNvPr name="TextBox 24" id="24"/>
          <p:cNvSpPr txBox="true"/>
          <p:nvPr/>
        </p:nvSpPr>
        <p:spPr>
          <a:xfrm rot="0">
            <a:off x="1463698" y="5485607"/>
            <a:ext cx="5596640" cy="5251483"/>
          </a:xfrm>
          <a:prstGeom prst="rect">
            <a:avLst/>
          </a:prstGeom>
        </p:spPr>
        <p:txBody>
          <a:bodyPr anchor="t" rtlCol="false" tIns="0" lIns="0" bIns="0" rIns="0">
            <a:spAutoFit/>
          </a:bodyPr>
          <a:lstStyle/>
          <a:p>
            <a:pPr algn="l">
              <a:lnSpc>
                <a:spcPts val="3498"/>
              </a:lnSpc>
            </a:pPr>
            <a:r>
              <a:rPr lang="en-US" sz="2498">
                <a:solidFill>
                  <a:srgbClr val="000000"/>
                </a:solidFill>
                <a:latin typeface="Times New Roman"/>
                <a:ea typeface="Times New Roman"/>
                <a:cs typeface="Times New Roman"/>
                <a:sym typeface="Times New Roman"/>
              </a:rPr>
              <a:t>Sự phân bố insulin khác biệt rõ giữa hai nhóm: nhóm Diabetic có tỷ lệ insulin cao và rất cao lớn hơn, trong khi tỷ lệ insulin bình thường lại thấp hơn nhóm Non-Diabetic. Điều này gợi ý rằng insulin bất thường (nhất là rất cao) có thể liên quan đến nguy cơ tiểu đường, còn mức insulin bình thường mang tính bảo vệ.</a:t>
            </a:r>
          </a:p>
          <a:p>
            <a:pPr algn="l">
              <a:lnSpc>
                <a:spcPts val="3498"/>
              </a:lnSpc>
            </a:pPr>
          </a:p>
          <a:p>
            <a:pPr algn="l">
              <a:lnSpc>
                <a:spcPts val="3498"/>
              </a:lnSpc>
            </a:pPr>
          </a:p>
          <a:p>
            <a:pPr algn="l">
              <a:lnSpc>
                <a:spcPts val="3498"/>
              </a:lnSpc>
            </a:pPr>
          </a:p>
          <a:p>
            <a:pPr algn="l">
              <a:lnSpc>
                <a:spcPts val="3498"/>
              </a:lnSpc>
            </a:pPr>
          </a:p>
        </p:txBody>
      </p:sp>
      <p:sp>
        <p:nvSpPr>
          <p:cNvPr name="TextBox 25" id="25"/>
          <p:cNvSpPr txBox="true"/>
          <p:nvPr/>
        </p:nvSpPr>
        <p:spPr>
          <a:xfrm rot="0">
            <a:off x="11367039" y="5671145"/>
            <a:ext cx="4346633" cy="4880408"/>
          </a:xfrm>
          <a:prstGeom prst="rect">
            <a:avLst/>
          </a:prstGeom>
        </p:spPr>
        <p:txBody>
          <a:bodyPr anchor="t" rtlCol="false" tIns="0" lIns="0" bIns="0" rIns="0">
            <a:spAutoFit/>
          </a:bodyPr>
          <a:lstStyle/>
          <a:p>
            <a:pPr algn="l">
              <a:lnSpc>
                <a:spcPts val="3260"/>
              </a:lnSpc>
            </a:pPr>
            <a:r>
              <a:rPr lang="en-US" sz="2328">
                <a:solidFill>
                  <a:srgbClr val="000000"/>
                </a:solidFill>
                <a:latin typeface="Times New Roman"/>
                <a:ea typeface="Times New Roman"/>
                <a:cs typeface="Times New Roman"/>
                <a:sym typeface="Times New Roman"/>
              </a:rPr>
              <a:t>Ở nhóm không mắc bệnh, insulin thấp hoặc bình thường đi kèm glucose bình thường, phản ánh cơ chế điều hòa tốt. Ngược lại, ở nhóm mắc bệnh, insulin cao hoặc rất cao đi cùng glucose tăng, cho thấy sự mất cân bằng trong kiểm soát glucose.</a:t>
            </a:r>
          </a:p>
          <a:p>
            <a:pPr algn="l">
              <a:lnSpc>
                <a:spcPts val="3260"/>
              </a:lnSpc>
            </a:pPr>
          </a:p>
          <a:p>
            <a:pPr algn="l">
              <a:lnSpc>
                <a:spcPts val="3260"/>
              </a:lnSpc>
            </a:pPr>
          </a:p>
          <a:p>
            <a:pPr algn="l">
              <a:lnSpc>
                <a:spcPts val="3260"/>
              </a:lnSpc>
            </a:pPr>
          </a:p>
          <a:p>
            <a:pPr algn="l">
              <a:lnSpc>
                <a:spcPts val="326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55845" y="-122723"/>
            <a:ext cx="9795786" cy="10552900"/>
            <a:chOff x="0" y="0"/>
            <a:chExt cx="2579960" cy="2779365"/>
          </a:xfrm>
        </p:grpSpPr>
        <p:sp>
          <p:nvSpPr>
            <p:cNvPr name="Freeform 3" id="3"/>
            <p:cNvSpPr/>
            <p:nvPr/>
          </p:nvSpPr>
          <p:spPr>
            <a:xfrm flipH="false" flipV="false" rot="0">
              <a:off x="0" y="0"/>
              <a:ext cx="2579960" cy="2779365"/>
            </a:xfrm>
            <a:custGeom>
              <a:avLst/>
              <a:gdLst/>
              <a:ahLst/>
              <a:cxnLst/>
              <a:rect r="r" b="b" t="t" l="l"/>
              <a:pathLst>
                <a:path h="2779365" w="2579960">
                  <a:moveTo>
                    <a:pt x="0" y="0"/>
                  </a:moveTo>
                  <a:lnTo>
                    <a:pt x="2579960" y="0"/>
                  </a:lnTo>
                  <a:lnTo>
                    <a:pt x="2579960" y="2779365"/>
                  </a:lnTo>
                  <a:lnTo>
                    <a:pt x="0" y="2779365"/>
                  </a:lnTo>
                  <a:close/>
                </a:path>
              </a:pathLst>
            </a:custGeom>
            <a:solidFill>
              <a:srgbClr val="202020"/>
            </a:solidFill>
          </p:spPr>
        </p:sp>
        <p:sp>
          <p:nvSpPr>
            <p:cNvPr name="TextBox 4" id="4"/>
            <p:cNvSpPr txBox="true"/>
            <p:nvPr/>
          </p:nvSpPr>
          <p:spPr>
            <a:xfrm>
              <a:off x="0" y="-38100"/>
              <a:ext cx="2579960" cy="2817465"/>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8700" y="723839"/>
            <a:ext cx="7789561" cy="4458789"/>
          </a:xfrm>
          <a:prstGeom prst="rect">
            <a:avLst/>
          </a:prstGeom>
        </p:spPr>
        <p:txBody>
          <a:bodyPr anchor="t" rtlCol="false" tIns="0" lIns="0" bIns="0" rIns="0">
            <a:spAutoFit/>
          </a:bodyPr>
          <a:lstStyle/>
          <a:p>
            <a:pPr algn="l">
              <a:lnSpc>
                <a:spcPts val="8864"/>
              </a:lnSpc>
            </a:pPr>
            <a:r>
              <a:rPr lang="en-US" sz="6332" b="true">
                <a:solidFill>
                  <a:srgbClr val="000000"/>
                </a:solidFill>
                <a:latin typeface="Montserrat Bold"/>
                <a:ea typeface="Montserrat Bold"/>
                <a:cs typeface="Montserrat Bold"/>
                <a:sym typeface="Montserrat Bold"/>
              </a:rPr>
              <a:t>PHÂN TÍCH THEO SỐ LẦN MANG THAI</a:t>
            </a:r>
          </a:p>
          <a:p>
            <a:pPr algn="l">
              <a:lnSpc>
                <a:spcPts val="8864"/>
              </a:lnSpc>
            </a:pPr>
          </a:p>
        </p:txBody>
      </p:sp>
      <p:grpSp>
        <p:nvGrpSpPr>
          <p:cNvPr name="Group 6" id="6"/>
          <p:cNvGrpSpPr/>
          <p:nvPr/>
        </p:nvGrpSpPr>
        <p:grpSpPr>
          <a:xfrm rot="0">
            <a:off x="1028700" y="5514119"/>
            <a:ext cx="6309718" cy="1006474"/>
            <a:chOff x="0" y="0"/>
            <a:chExt cx="8412957" cy="1341966"/>
          </a:xfrm>
        </p:grpSpPr>
        <p:grpSp>
          <p:nvGrpSpPr>
            <p:cNvPr name="Group 7" id="7"/>
            <p:cNvGrpSpPr/>
            <p:nvPr/>
          </p:nvGrpSpPr>
          <p:grpSpPr>
            <a:xfrm rot="0">
              <a:off x="0" y="89959"/>
              <a:ext cx="370370" cy="343130"/>
              <a:chOff x="0" y="0"/>
              <a:chExt cx="877325" cy="812800"/>
            </a:xfrm>
          </p:grpSpPr>
          <p:sp>
            <p:nvSpPr>
              <p:cNvPr name="Freeform 8" id="8"/>
              <p:cNvSpPr/>
              <p:nvPr/>
            </p:nvSpPr>
            <p:spPr>
              <a:xfrm flipH="false" flipV="false" rot="0">
                <a:off x="0" y="0"/>
                <a:ext cx="877326" cy="812800"/>
              </a:xfrm>
              <a:custGeom>
                <a:avLst/>
                <a:gdLst/>
                <a:ahLst/>
                <a:cxnLst/>
                <a:rect r="r" b="b" t="t" l="l"/>
                <a:pathLst>
                  <a:path h="812800" w="877326">
                    <a:moveTo>
                      <a:pt x="0" y="0"/>
                    </a:moveTo>
                    <a:lnTo>
                      <a:pt x="877326" y="0"/>
                    </a:lnTo>
                    <a:lnTo>
                      <a:pt x="877326" y="812800"/>
                    </a:lnTo>
                    <a:lnTo>
                      <a:pt x="0" y="812800"/>
                    </a:lnTo>
                    <a:close/>
                  </a:path>
                </a:pathLst>
              </a:custGeom>
              <a:solidFill>
                <a:srgbClr val="000000"/>
              </a:solidFill>
            </p:spPr>
          </p:sp>
          <p:sp>
            <p:nvSpPr>
              <p:cNvPr name="TextBox 9" id="9"/>
              <p:cNvSpPr txBox="true"/>
              <p:nvPr/>
            </p:nvSpPr>
            <p:spPr>
              <a:xfrm>
                <a:off x="0" y="-47625"/>
                <a:ext cx="877325" cy="860425"/>
              </a:xfrm>
              <a:prstGeom prst="rect">
                <a:avLst/>
              </a:prstGeom>
            </p:spPr>
            <p:txBody>
              <a:bodyPr anchor="ctr" rtlCol="false" tIns="50800" lIns="50800" bIns="50800" rIns="50800"/>
              <a:lstStyle/>
              <a:p>
                <a:pPr algn="ctr">
                  <a:lnSpc>
                    <a:spcPts val="3360"/>
                  </a:lnSpc>
                </a:pPr>
              </a:p>
            </p:txBody>
          </p:sp>
        </p:grpSp>
        <p:sp>
          <p:nvSpPr>
            <p:cNvPr name="TextBox 10" id="10"/>
            <p:cNvSpPr txBox="true"/>
            <p:nvPr/>
          </p:nvSpPr>
          <p:spPr>
            <a:xfrm rot="0">
              <a:off x="606909" y="-47625"/>
              <a:ext cx="7806048" cy="1389591"/>
            </a:xfrm>
            <a:prstGeom prst="rect">
              <a:avLst/>
            </a:prstGeom>
          </p:spPr>
          <p:txBody>
            <a:bodyPr anchor="t" rtlCol="false" tIns="0" lIns="0" bIns="0" rIns="0">
              <a:spAutoFit/>
            </a:bodyPr>
            <a:lstStyle/>
            <a:p>
              <a:pPr algn="l">
                <a:lnSpc>
                  <a:spcPts val="2800"/>
                </a:lnSpc>
              </a:pPr>
              <a:r>
                <a:rPr lang="en-US" sz="2000" b="true">
                  <a:solidFill>
                    <a:srgbClr val="000000"/>
                  </a:solidFill>
                  <a:latin typeface="Lato Bold"/>
                  <a:ea typeface="Lato Bold"/>
                  <a:cs typeface="Lato Bold"/>
                  <a:sym typeface="Lato Bold"/>
                </a:rPr>
                <a:t>Số lần mang thai trung bình ở nhóm mắc bệnh và không mắc bệnh có khác biệt không?</a:t>
              </a:r>
            </a:p>
            <a:p>
              <a:pPr algn="l">
                <a:lnSpc>
                  <a:spcPts val="2800"/>
                </a:lnSpc>
              </a:pPr>
            </a:p>
          </p:txBody>
        </p:sp>
      </p:grpSp>
      <p:grpSp>
        <p:nvGrpSpPr>
          <p:cNvPr name="Group 11" id="11"/>
          <p:cNvGrpSpPr/>
          <p:nvPr/>
        </p:nvGrpSpPr>
        <p:grpSpPr>
          <a:xfrm rot="0">
            <a:off x="1028700" y="7531099"/>
            <a:ext cx="6309718" cy="654049"/>
            <a:chOff x="0" y="0"/>
            <a:chExt cx="8412957" cy="872066"/>
          </a:xfrm>
        </p:grpSpPr>
        <p:grpSp>
          <p:nvGrpSpPr>
            <p:cNvPr name="Group 12" id="12"/>
            <p:cNvGrpSpPr/>
            <p:nvPr/>
          </p:nvGrpSpPr>
          <p:grpSpPr>
            <a:xfrm rot="0">
              <a:off x="0" y="89959"/>
              <a:ext cx="370370" cy="343130"/>
              <a:chOff x="0" y="0"/>
              <a:chExt cx="877325" cy="812800"/>
            </a:xfrm>
          </p:grpSpPr>
          <p:sp>
            <p:nvSpPr>
              <p:cNvPr name="Freeform 13" id="13"/>
              <p:cNvSpPr/>
              <p:nvPr/>
            </p:nvSpPr>
            <p:spPr>
              <a:xfrm flipH="false" flipV="false" rot="0">
                <a:off x="0" y="0"/>
                <a:ext cx="877326" cy="812800"/>
              </a:xfrm>
              <a:custGeom>
                <a:avLst/>
                <a:gdLst/>
                <a:ahLst/>
                <a:cxnLst/>
                <a:rect r="r" b="b" t="t" l="l"/>
                <a:pathLst>
                  <a:path h="812800" w="877326">
                    <a:moveTo>
                      <a:pt x="0" y="0"/>
                    </a:moveTo>
                    <a:lnTo>
                      <a:pt x="877326" y="0"/>
                    </a:lnTo>
                    <a:lnTo>
                      <a:pt x="877326" y="812800"/>
                    </a:lnTo>
                    <a:lnTo>
                      <a:pt x="0" y="812800"/>
                    </a:lnTo>
                    <a:close/>
                  </a:path>
                </a:pathLst>
              </a:custGeom>
              <a:solidFill>
                <a:srgbClr val="000000"/>
              </a:solidFill>
            </p:spPr>
          </p:sp>
          <p:sp>
            <p:nvSpPr>
              <p:cNvPr name="TextBox 14" id="14"/>
              <p:cNvSpPr txBox="true"/>
              <p:nvPr/>
            </p:nvSpPr>
            <p:spPr>
              <a:xfrm>
                <a:off x="0" y="-47625"/>
                <a:ext cx="877325" cy="860425"/>
              </a:xfrm>
              <a:prstGeom prst="rect">
                <a:avLst/>
              </a:prstGeom>
            </p:spPr>
            <p:txBody>
              <a:bodyPr anchor="ctr" rtlCol="false" tIns="50800" lIns="50800" bIns="50800" rIns="50800"/>
              <a:lstStyle/>
              <a:p>
                <a:pPr algn="ctr">
                  <a:lnSpc>
                    <a:spcPts val="3360"/>
                  </a:lnSpc>
                </a:pPr>
              </a:p>
            </p:txBody>
          </p:sp>
        </p:grpSp>
        <p:sp>
          <p:nvSpPr>
            <p:cNvPr name="TextBox 15" id="15"/>
            <p:cNvSpPr txBox="true"/>
            <p:nvPr/>
          </p:nvSpPr>
          <p:spPr>
            <a:xfrm rot="0">
              <a:off x="606909" y="-47625"/>
              <a:ext cx="7806048" cy="919691"/>
            </a:xfrm>
            <a:prstGeom prst="rect">
              <a:avLst/>
            </a:prstGeom>
          </p:spPr>
          <p:txBody>
            <a:bodyPr anchor="t" rtlCol="false" tIns="0" lIns="0" bIns="0" rIns="0">
              <a:spAutoFit/>
            </a:bodyPr>
            <a:lstStyle/>
            <a:p>
              <a:pPr algn="l">
                <a:lnSpc>
                  <a:spcPts val="2800"/>
                </a:lnSpc>
              </a:pPr>
              <a:r>
                <a:rPr lang="en-US" sz="2000" b="true">
                  <a:solidFill>
                    <a:srgbClr val="000000"/>
                  </a:solidFill>
                  <a:latin typeface="Lato Bold"/>
                  <a:ea typeface="Lato Bold"/>
                  <a:cs typeface="Lato Bold"/>
                  <a:sym typeface="Lato Bold"/>
                </a:rPr>
                <a:t>Có nhóm số lần mang thai cụ thể nào có nguy cơ mắc bệnh tiểu đường cao hơn không?</a:t>
              </a:r>
            </a:p>
          </p:txBody>
        </p:sp>
      </p:grpSp>
      <p:grpSp>
        <p:nvGrpSpPr>
          <p:cNvPr name="Group 16" id="16"/>
          <p:cNvGrpSpPr/>
          <p:nvPr/>
        </p:nvGrpSpPr>
        <p:grpSpPr>
          <a:xfrm rot="0">
            <a:off x="17353919" y="9345065"/>
            <a:ext cx="423967" cy="449940"/>
            <a:chOff x="0" y="0"/>
            <a:chExt cx="205716" cy="218319"/>
          </a:xfrm>
        </p:grpSpPr>
        <p:sp>
          <p:nvSpPr>
            <p:cNvPr name="Freeform 17" id="17"/>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18" id="18"/>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FFFFFF"/>
                  </a:solidFill>
                  <a:latin typeface="Lato"/>
                  <a:ea typeface="Lato"/>
                  <a:cs typeface="Lato"/>
                  <a:sym typeface="Lato"/>
                </a:rPr>
                <a:t>11</a:t>
              </a:r>
            </a:p>
          </p:txBody>
        </p:sp>
      </p:grpSp>
      <p:grpSp>
        <p:nvGrpSpPr>
          <p:cNvPr name="Group 19" id="19"/>
          <p:cNvGrpSpPr/>
          <p:nvPr/>
        </p:nvGrpSpPr>
        <p:grpSpPr>
          <a:xfrm rot="0">
            <a:off x="15506578" y="561852"/>
            <a:ext cx="2271308" cy="5455505"/>
            <a:chOff x="0" y="0"/>
            <a:chExt cx="351885" cy="845200"/>
          </a:xfrm>
        </p:grpSpPr>
        <p:sp>
          <p:nvSpPr>
            <p:cNvPr name="Freeform 20" id="20"/>
            <p:cNvSpPr/>
            <p:nvPr/>
          </p:nvSpPr>
          <p:spPr>
            <a:xfrm flipH="false" flipV="false" rot="0">
              <a:off x="0" y="0"/>
              <a:ext cx="351885" cy="845200"/>
            </a:xfrm>
            <a:custGeom>
              <a:avLst/>
              <a:gdLst/>
              <a:ahLst/>
              <a:cxnLst/>
              <a:rect r="r" b="b" t="t" l="l"/>
              <a:pathLst>
                <a:path h="845200" w="351885">
                  <a:moveTo>
                    <a:pt x="0" y="0"/>
                  </a:moveTo>
                  <a:lnTo>
                    <a:pt x="351885" y="0"/>
                  </a:lnTo>
                  <a:lnTo>
                    <a:pt x="351885" y="845200"/>
                  </a:lnTo>
                  <a:lnTo>
                    <a:pt x="0" y="845200"/>
                  </a:lnTo>
                  <a:close/>
                </a:path>
              </a:pathLst>
            </a:custGeom>
            <a:blipFill>
              <a:blip r:embed="rId2"/>
              <a:stretch>
                <a:fillRect l="-178000" t="0" r="-227667" b="0"/>
              </a:stretch>
            </a:blipFill>
          </p:spPr>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97463" y="1817085"/>
            <a:ext cx="6561837" cy="3682831"/>
          </a:xfrm>
          <a:custGeom>
            <a:avLst/>
            <a:gdLst/>
            <a:ahLst/>
            <a:cxnLst/>
            <a:rect r="r" b="b" t="t" l="l"/>
            <a:pathLst>
              <a:path h="3682831" w="6561837">
                <a:moveTo>
                  <a:pt x="0" y="0"/>
                </a:moveTo>
                <a:lnTo>
                  <a:pt x="6561837" y="0"/>
                </a:lnTo>
                <a:lnTo>
                  <a:pt x="6561837" y="3682831"/>
                </a:lnTo>
                <a:lnTo>
                  <a:pt x="0" y="3682831"/>
                </a:lnTo>
                <a:lnTo>
                  <a:pt x="0" y="0"/>
                </a:lnTo>
                <a:close/>
              </a:path>
            </a:pathLst>
          </a:custGeom>
          <a:blipFill>
            <a:blip r:embed="rId2"/>
            <a:stretch>
              <a:fillRect l="0" t="0" r="0" b="0"/>
            </a:stretch>
          </a:blipFill>
        </p:spPr>
      </p:sp>
      <p:grpSp>
        <p:nvGrpSpPr>
          <p:cNvPr name="Group 3" id="3"/>
          <p:cNvGrpSpPr/>
          <p:nvPr/>
        </p:nvGrpSpPr>
        <p:grpSpPr>
          <a:xfrm rot="0">
            <a:off x="-215562" y="9258300"/>
            <a:ext cx="18719123" cy="1028700"/>
            <a:chOff x="0" y="0"/>
            <a:chExt cx="4930139" cy="270933"/>
          </a:xfrm>
        </p:grpSpPr>
        <p:sp>
          <p:nvSpPr>
            <p:cNvPr name="Freeform 4" id="4"/>
            <p:cNvSpPr/>
            <p:nvPr/>
          </p:nvSpPr>
          <p:spPr>
            <a:xfrm flipH="false" flipV="false" rot="0">
              <a:off x="0" y="0"/>
              <a:ext cx="4930139" cy="270933"/>
            </a:xfrm>
            <a:custGeom>
              <a:avLst/>
              <a:gdLst/>
              <a:ahLst/>
              <a:cxnLst/>
              <a:rect r="r" b="b" t="t" l="l"/>
              <a:pathLst>
                <a:path h="270933" w="4930139">
                  <a:moveTo>
                    <a:pt x="0" y="0"/>
                  </a:moveTo>
                  <a:lnTo>
                    <a:pt x="4930139" y="0"/>
                  </a:lnTo>
                  <a:lnTo>
                    <a:pt x="4930139" y="270933"/>
                  </a:lnTo>
                  <a:lnTo>
                    <a:pt x="0" y="270933"/>
                  </a:lnTo>
                  <a:close/>
                </a:path>
              </a:pathLst>
            </a:custGeom>
            <a:solidFill>
              <a:srgbClr val="202020"/>
            </a:solidFill>
          </p:spPr>
        </p:sp>
        <p:sp>
          <p:nvSpPr>
            <p:cNvPr name="TextBox 5" id="5"/>
            <p:cNvSpPr txBox="true"/>
            <p:nvPr/>
          </p:nvSpPr>
          <p:spPr>
            <a:xfrm>
              <a:off x="0" y="-38100"/>
              <a:ext cx="4930139" cy="3090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028700" y="1596992"/>
            <a:ext cx="7032296" cy="3902924"/>
          </a:xfrm>
          <a:custGeom>
            <a:avLst/>
            <a:gdLst/>
            <a:ahLst/>
            <a:cxnLst/>
            <a:rect r="r" b="b" t="t" l="l"/>
            <a:pathLst>
              <a:path h="3902924" w="7032296">
                <a:moveTo>
                  <a:pt x="0" y="0"/>
                </a:moveTo>
                <a:lnTo>
                  <a:pt x="7032296" y="0"/>
                </a:lnTo>
                <a:lnTo>
                  <a:pt x="7032296" y="3902924"/>
                </a:lnTo>
                <a:lnTo>
                  <a:pt x="0" y="3902924"/>
                </a:lnTo>
                <a:lnTo>
                  <a:pt x="0" y="0"/>
                </a:lnTo>
                <a:close/>
              </a:path>
            </a:pathLst>
          </a:custGeom>
          <a:blipFill>
            <a:blip r:embed="rId3"/>
            <a:stretch>
              <a:fillRect l="0" t="0" r="0" b="0"/>
            </a:stretch>
          </a:blipFill>
        </p:spPr>
      </p:sp>
      <p:sp>
        <p:nvSpPr>
          <p:cNvPr name="TextBox 7" id="7"/>
          <p:cNvSpPr txBox="true"/>
          <p:nvPr/>
        </p:nvSpPr>
        <p:spPr>
          <a:xfrm rot="0">
            <a:off x="1746528" y="5772497"/>
            <a:ext cx="5596640" cy="4375183"/>
          </a:xfrm>
          <a:prstGeom prst="rect">
            <a:avLst/>
          </a:prstGeom>
        </p:spPr>
        <p:txBody>
          <a:bodyPr anchor="t" rtlCol="false" tIns="0" lIns="0" bIns="0" rIns="0">
            <a:spAutoFit/>
          </a:bodyPr>
          <a:lstStyle/>
          <a:p>
            <a:pPr algn="l" marL="0" indent="0" lvl="0">
              <a:lnSpc>
                <a:spcPts val="3498"/>
              </a:lnSpc>
              <a:spcBef>
                <a:spcPct val="0"/>
              </a:spcBef>
            </a:pPr>
            <a:r>
              <a:rPr lang="en-US" sz="2498" strike="noStrike" u="none">
                <a:solidFill>
                  <a:srgbClr val="000000"/>
                </a:solidFill>
                <a:latin typeface="Times New Roman"/>
                <a:ea typeface="Times New Roman"/>
                <a:cs typeface="Times New Roman"/>
                <a:sym typeface="Times New Roman"/>
              </a:rPr>
              <a:t>Số lần mang thai trung bình ở nhóm mắc bệnh cao hơn nhóm không mắc bệnh khoảng 0.91 lần. Mối liên hệ giữa số lần mang thai và nguy cơ tiểu đường: khi nhóm có số lần mang thai nhiều hơn (~3.81) có xu hướng mắc bệnh cao hơn.</a:t>
            </a:r>
          </a:p>
          <a:p>
            <a:pPr algn="l" marL="0" indent="0" lvl="0">
              <a:lnSpc>
                <a:spcPts val="3498"/>
              </a:lnSpc>
              <a:spcBef>
                <a:spcPct val="0"/>
              </a:spcBef>
            </a:pPr>
          </a:p>
          <a:p>
            <a:pPr algn="l" marL="0" indent="0" lvl="0">
              <a:lnSpc>
                <a:spcPts val="3498"/>
              </a:lnSpc>
              <a:spcBef>
                <a:spcPct val="0"/>
              </a:spcBef>
            </a:pPr>
          </a:p>
          <a:p>
            <a:pPr algn="l" marL="0" indent="0" lvl="0">
              <a:lnSpc>
                <a:spcPts val="3498"/>
              </a:lnSpc>
              <a:spcBef>
                <a:spcPct val="0"/>
              </a:spcBef>
            </a:pPr>
          </a:p>
          <a:p>
            <a:pPr algn="l" marL="0" indent="0" lvl="0">
              <a:lnSpc>
                <a:spcPts val="3498"/>
              </a:lnSpc>
              <a:spcBef>
                <a:spcPct val="0"/>
              </a:spcBef>
            </a:pPr>
          </a:p>
        </p:txBody>
      </p:sp>
      <p:sp>
        <p:nvSpPr>
          <p:cNvPr name="TextBox 8" id="8"/>
          <p:cNvSpPr txBox="true"/>
          <p:nvPr/>
        </p:nvSpPr>
        <p:spPr>
          <a:xfrm rot="0">
            <a:off x="11180062" y="6165833"/>
            <a:ext cx="5596640" cy="6127783"/>
          </a:xfrm>
          <a:prstGeom prst="rect">
            <a:avLst/>
          </a:prstGeom>
        </p:spPr>
        <p:txBody>
          <a:bodyPr anchor="t" rtlCol="false" tIns="0" lIns="0" bIns="0" rIns="0">
            <a:spAutoFit/>
          </a:bodyPr>
          <a:lstStyle/>
          <a:p>
            <a:pPr algn="l">
              <a:lnSpc>
                <a:spcPts val="3498"/>
              </a:lnSpc>
            </a:pPr>
            <a:r>
              <a:rPr lang="en-US" sz="2498">
                <a:solidFill>
                  <a:srgbClr val="000000"/>
                </a:solidFill>
                <a:latin typeface="Times New Roman"/>
                <a:ea typeface="Times New Roman"/>
                <a:cs typeface="Times New Roman"/>
                <a:sym typeface="Times New Roman"/>
              </a:rPr>
              <a:t>Nhóm có số lần mang thai nhiều (≥6 lần) có nguy cơ mắc tiểu đường cao hơn, có thể do ảnh hưởng lâu dài của thai kỳ lên khả năng kháng insulin và chuyển hóa glucose. Tuy nhiên, cần xem xét thêm các yếu tố khác (tuổi, BMI, glucose) và dữ liệu y tế chi tiết để khẳng định.</a:t>
            </a:r>
          </a:p>
          <a:p>
            <a:pPr algn="l">
              <a:lnSpc>
                <a:spcPts val="3498"/>
              </a:lnSpc>
            </a:pPr>
          </a:p>
          <a:p>
            <a:pPr algn="l">
              <a:lnSpc>
                <a:spcPts val="3498"/>
              </a:lnSpc>
            </a:pPr>
          </a:p>
          <a:p>
            <a:pPr algn="l">
              <a:lnSpc>
                <a:spcPts val="3498"/>
              </a:lnSpc>
            </a:pPr>
          </a:p>
          <a:p>
            <a:pPr algn="l">
              <a:lnSpc>
                <a:spcPts val="3498"/>
              </a:lnSpc>
            </a:pPr>
          </a:p>
          <a:p>
            <a:pPr algn="l">
              <a:lnSpc>
                <a:spcPts val="3498"/>
              </a:lnSpc>
            </a:pPr>
          </a:p>
          <a:p>
            <a:pPr algn="l">
              <a:lnSpc>
                <a:spcPts val="3498"/>
              </a:lnSpc>
            </a:pPr>
          </a:p>
          <a:p>
            <a:pPr algn="l">
              <a:lnSpc>
                <a:spcPts val="3498"/>
              </a:lnSpc>
            </a:pPr>
          </a:p>
        </p:txBody>
      </p:sp>
      <p:grpSp>
        <p:nvGrpSpPr>
          <p:cNvPr name="Group 9" id="9"/>
          <p:cNvGrpSpPr/>
          <p:nvPr/>
        </p:nvGrpSpPr>
        <p:grpSpPr>
          <a:xfrm rot="0">
            <a:off x="-431123" y="91739"/>
            <a:ext cx="18719123" cy="1171877"/>
            <a:chOff x="0" y="0"/>
            <a:chExt cx="4930139" cy="308643"/>
          </a:xfrm>
        </p:grpSpPr>
        <p:sp>
          <p:nvSpPr>
            <p:cNvPr name="Freeform 10" id="10"/>
            <p:cNvSpPr/>
            <p:nvPr/>
          </p:nvSpPr>
          <p:spPr>
            <a:xfrm flipH="false" flipV="false" rot="0">
              <a:off x="0" y="0"/>
              <a:ext cx="4930139" cy="308643"/>
            </a:xfrm>
            <a:custGeom>
              <a:avLst/>
              <a:gdLst/>
              <a:ahLst/>
              <a:cxnLst/>
              <a:rect r="r" b="b" t="t" l="l"/>
              <a:pathLst>
                <a:path h="308643" w="4930139">
                  <a:moveTo>
                    <a:pt x="0" y="0"/>
                  </a:moveTo>
                  <a:lnTo>
                    <a:pt x="4930139" y="0"/>
                  </a:lnTo>
                  <a:lnTo>
                    <a:pt x="4930139" y="308643"/>
                  </a:lnTo>
                  <a:lnTo>
                    <a:pt x="0" y="308643"/>
                  </a:lnTo>
                  <a:close/>
                </a:path>
              </a:pathLst>
            </a:custGeom>
            <a:solidFill>
              <a:srgbClr val="202020"/>
            </a:solidFill>
          </p:spPr>
        </p:sp>
        <p:sp>
          <p:nvSpPr>
            <p:cNvPr name="TextBox 11" id="11"/>
            <p:cNvSpPr txBox="true"/>
            <p:nvPr/>
          </p:nvSpPr>
          <p:spPr>
            <a:xfrm>
              <a:off x="0" y="-38100"/>
              <a:ext cx="4930139" cy="346743"/>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7353919" y="9345065"/>
            <a:ext cx="423967" cy="449940"/>
            <a:chOff x="0" y="0"/>
            <a:chExt cx="205716" cy="218319"/>
          </a:xfrm>
        </p:grpSpPr>
        <p:sp>
          <p:nvSpPr>
            <p:cNvPr name="Freeform 13" id="13"/>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14" id="14"/>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FFFFFF"/>
                  </a:solidFill>
                  <a:latin typeface="Lato"/>
                  <a:ea typeface="Lato"/>
                  <a:cs typeface="Lato"/>
                  <a:sym typeface="Lato"/>
                </a:rPr>
                <a:t>12</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59967" y="-265900"/>
            <a:ext cx="11471210" cy="10552900"/>
            <a:chOff x="0" y="0"/>
            <a:chExt cx="3021224" cy="2779365"/>
          </a:xfrm>
        </p:grpSpPr>
        <p:sp>
          <p:nvSpPr>
            <p:cNvPr name="Freeform 3" id="3"/>
            <p:cNvSpPr/>
            <p:nvPr/>
          </p:nvSpPr>
          <p:spPr>
            <a:xfrm flipH="false" flipV="false" rot="0">
              <a:off x="0" y="0"/>
              <a:ext cx="3021224" cy="2779365"/>
            </a:xfrm>
            <a:custGeom>
              <a:avLst/>
              <a:gdLst/>
              <a:ahLst/>
              <a:cxnLst/>
              <a:rect r="r" b="b" t="t" l="l"/>
              <a:pathLst>
                <a:path h="2779365" w="3021224">
                  <a:moveTo>
                    <a:pt x="0" y="0"/>
                  </a:moveTo>
                  <a:lnTo>
                    <a:pt x="3021224" y="0"/>
                  </a:lnTo>
                  <a:lnTo>
                    <a:pt x="3021224" y="2779365"/>
                  </a:lnTo>
                  <a:lnTo>
                    <a:pt x="0" y="2779365"/>
                  </a:lnTo>
                  <a:close/>
                </a:path>
              </a:pathLst>
            </a:custGeom>
            <a:solidFill>
              <a:srgbClr val="202020"/>
            </a:solidFill>
          </p:spPr>
        </p:sp>
        <p:sp>
          <p:nvSpPr>
            <p:cNvPr name="TextBox 4" id="4"/>
            <p:cNvSpPr txBox="true"/>
            <p:nvPr/>
          </p:nvSpPr>
          <p:spPr>
            <a:xfrm>
              <a:off x="0" y="-38100"/>
              <a:ext cx="3021224" cy="281746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059206" y="3300723"/>
            <a:ext cx="257348" cy="25734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7" id="7"/>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158232" y="-122723"/>
            <a:ext cx="7118199" cy="10552900"/>
            <a:chOff x="0" y="0"/>
            <a:chExt cx="1087657" cy="1612478"/>
          </a:xfrm>
        </p:grpSpPr>
        <p:sp>
          <p:nvSpPr>
            <p:cNvPr name="Freeform 9" id="9"/>
            <p:cNvSpPr/>
            <p:nvPr/>
          </p:nvSpPr>
          <p:spPr>
            <a:xfrm flipH="false" flipV="false" rot="0">
              <a:off x="0" y="0"/>
              <a:ext cx="1087657" cy="1612478"/>
            </a:xfrm>
            <a:custGeom>
              <a:avLst/>
              <a:gdLst/>
              <a:ahLst/>
              <a:cxnLst/>
              <a:rect r="r" b="b" t="t" l="l"/>
              <a:pathLst>
                <a:path h="1612478" w="1087657">
                  <a:moveTo>
                    <a:pt x="0" y="0"/>
                  </a:moveTo>
                  <a:lnTo>
                    <a:pt x="1087657" y="0"/>
                  </a:lnTo>
                  <a:lnTo>
                    <a:pt x="1087657" y="1612478"/>
                  </a:lnTo>
                  <a:lnTo>
                    <a:pt x="0" y="1612478"/>
                  </a:lnTo>
                  <a:close/>
                </a:path>
              </a:pathLst>
            </a:custGeom>
            <a:blipFill>
              <a:blip r:embed="rId2"/>
              <a:stretch>
                <a:fillRect l="-61258" t="0" r="-61258" b="0"/>
              </a:stretch>
            </a:blipFill>
          </p:spPr>
        </p:sp>
      </p:grpSp>
      <p:grpSp>
        <p:nvGrpSpPr>
          <p:cNvPr name="Group 10" id="10"/>
          <p:cNvGrpSpPr/>
          <p:nvPr/>
        </p:nvGrpSpPr>
        <p:grpSpPr>
          <a:xfrm rot="0">
            <a:off x="17353919" y="9345065"/>
            <a:ext cx="423967" cy="449940"/>
            <a:chOff x="0" y="0"/>
            <a:chExt cx="205716" cy="218319"/>
          </a:xfrm>
        </p:grpSpPr>
        <p:sp>
          <p:nvSpPr>
            <p:cNvPr name="Freeform 11" id="11"/>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12" id="12"/>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FFFFFF"/>
                  </a:solidFill>
                  <a:latin typeface="Lato"/>
                  <a:ea typeface="Lato"/>
                  <a:cs typeface="Lato"/>
                  <a:sym typeface="Lato"/>
                </a:rPr>
                <a:t>13</a:t>
              </a:r>
            </a:p>
          </p:txBody>
        </p:sp>
      </p:grpSp>
      <p:sp>
        <p:nvSpPr>
          <p:cNvPr name="TextBox 13" id="13"/>
          <p:cNvSpPr txBox="true"/>
          <p:nvPr/>
        </p:nvSpPr>
        <p:spPr>
          <a:xfrm rot="0">
            <a:off x="8775094" y="1037395"/>
            <a:ext cx="6878464" cy="1066795"/>
          </a:xfrm>
          <a:prstGeom prst="rect">
            <a:avLst/>
          </a:prstGeom>
        </p:spPr>
        <p:txBody>
          <a:bodyPr anchor="t" rtlCol="false" tIns="0" lIns="0" bIns="0" rIns="0">
            <a:spAutoFit/>
          </a:bodyPr>
          <a:lstStyle/>
          <a:p>
            <a:pPr algn="ctr">
              <a:lnSpc>
                <a:spcPts val="8400"/>
              </a:lnSpc>
              <a:spcBef>
                <a:spcPct val="0"/>
              </a:spcBef>
            </a:pPr>
            <a:r>
              <a:rPr lang="en-US" sz="6000">
                <a:solidFill>
                  <a:srgbClr val="FFFFFF"/>
                </a:solidFill>
                <a:latin typeface="Times New Roman"/>
                <a:ea typeface="Times New Roman"/>
                <a:cs typeface="Times New Roman"/>
                <a:sym typeface="Times New Roman"/>
              </a:rPr>
              <a:t>Phân tích theo độ tuổi </a:t>
            </a:r>
          </a:p>
        </p:txBody>
      </p:sp>
      <p:sp>
        <p:nvSpPr>
          <p:cNvPr name="TextBox 14" id="14"/>
          <p:cNvSpPr txBox="true"/>
          <p:nvPr/>
        </p:nvSpPr>
        <p:spPr>
          <a:xfrm rot="0">
            <a:off x="8871322" y="3115072"/>
            <a:ext cx="13564472" cy="542925"/>
          </a:xfrm>
          <a:prstGeom prst="rect">
            <a:avLst/>
          </a:prstGeom>
        </p:spPr>
        <p:txBody>
          <a:bodyPr anchor="t" rtlCol="false" tIns="0" lIns="0" bIns="0" rIns="0">
            <a:spAutoFit/>
          </a:bodyPr>
          <a:lstStyle/>
          <a:p>
            <a:pPr algn="l">
              <a:lnSpc>
                <a:spcPts val="4200"/>
              </a:lnSpc>
            </a:pPr>
            <a:r>
              <a:rPr lang="en-US" sz="3000">
                <a:solidFill>
                  <a:srgbClr val="FFFFFF"/>
                </a:solidFill>
                <a:latin typeface="Times New Roman"/>
                <a:ea typeface="Times New Roman"/>
                <a:cs typeface="Times New Roman"/>
                <a:sym typeface="Times New Roman"/>
              </a:rPr>
              <a:t>Nhóm tuổi nào dễ mắc bệnh đái tháo đường?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7742685"/>
            <a:ext cx="18451631" cy="2667038"/>
            <a:chOff x="0" y="0"/>
            <a:chExt cx="4859689" cy="702430"/>
          </a:xfrm>
        </p:grpSpPr>
        <p:sp>
          <p:nvSpPr>
            <p:cNvPr name="Freeform 3" id="3"/>
            <p:cNvSpPr/>
            <p:nvPr/>
          </p:nvSpPr>
          <p:spPr>
            <a:xfrm flipH="false" flipV="false" rot="0">
              <a:off x="0" y="0"/>
              <a:ext cx="4859689" cy="702430"/>
            </a:xfrm>
            <a:custGeom>
              <a:avLst/>
              <a:gdLst/>
              <a:ahLst/>
              <a:cxnLst/>
              <a:rect r="r" b="b" t="t" l="l"/>
              <a:pathLst>
                <a:path h="702430" w="4859689">
                  <a:moveTo>
                    <a:pt x="0" y="0"/>
                  </a:moveTo>
                  <a:lnTo>
                    <a:pt x="4859689" y="0"/>
                  </a:lnTo>
                  <a:lnTo>
                    <a:pt x="4859689" y="702430"/>
                  </a:lnTo>
                  <a:lnTo>
                    <a:pt x="0" y="702430"/>
                  </a:lnTo>
                  <a:close/>
                </a:path>
              </a:pathLst>
            </a:custGeom>
            <a:solidFill>
              <a:srgbClr val="202020"/>
            </a:solidFill>
          </p:spPr>
        </p:sp>
        <p:sp>
          <p:nvSpPr>
            <p:cNvPr name="TextBox 4" id="4"/>
            <p:cNvSpPr txBox="true"/>
            <p:nvPr/>
          </p:nvSpPr>
          <p:spPr>
            <a:xfrm>
              <a:off x="0" y="-38100"/>
              <a:ext cx="4859689" cy="74053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70994" y="309991"/>
            <a:ext cx="16782925" cy="9035074"/>
            <a:chOff x="0" y="0"/>
            <a:chExt cx="4420194" cy="2379608"/>
          </a:xfrm>
        </p:grpSpPr>
        <p:sp>
          <p:nvSpPr>
            <p:cNvPr name="Freeform 6" id="6"/>
            <p:cNvSpPr/>
            <p:nvPr/>
          </p:nvSpPr>
          <p:spPr>
            <a:xfrm flipH="false" flipV="false" rot="0">
              <a:off x="0" y="0"/>
              <a:ext cx="4420194" cy="2379608"/>
            </a:xfrm>
            <a:custGeom>
              <a:avLst/>
              <a:gdLst/>
              <a:ahLst/>
              <a:cxnLst/>
              <a:rect r="r" b="b" t="t" l="l"/>
              <a:pathLst>
                <a:path h="2379608" w="4420194">
                  <a:moveTo>
                    <a:pt x="0" y="0"/>
                  </a:moveTo>
                  <a:lnTo>
                    <a:pt x="4420194" y="0"/>
                  </a:lnTo>
                  <a:lnTo>
                    <a:pt x="4420194" y="2379608"/>
                  </a:lnTo>
                  <a:lnTo>
                    <a:pt x="0" y="2379608"/>
                  </a:lnTo>
                  <a:close/>
                </a:path>
              </a:pathLst>
            </a:custGeom>
            <a:solidFill>
              <a:srgbClr val="F4F3F3"/>
            </a:solidFill>
          </p:spPr>
        </p:sp>
        <p:sp>
          <p:nvSpPr>
            <p:cNvPr name="TextBox 7" id="7"/>
            <p:cNvSpPr txBox="true"/>
            <p:nvPr/>
          </p:nvSpPr>
          <p:spPr>
            <a:xfrm>
              <a:off x="0" y="-38100"/>
              <a:ext cx="4420194" cy="2417708"/>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353919" y="9345065"/>
            <a:ext cx="423967" cy="449940"/>
            <a:chOff x="0" y="0"/>
            <a:chExt cx="205716" cy="218319"/>
          </a:xfrm>
        </p:grpSpPr>
        <p:sp>
          <p:nvSpPr>
            <p:cNvPr name="Freeform 9" id="9"/>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10" id="10"/>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FFFFFF"/>
                  </a:solidFill>
                  <a:latin typeface="Lato"/>
                  <a:ea typeface="Lato"/>
                  <a:cs typeface="Lato"/>
                  <a:sym typeface="Lato"/>
                </a:rPr>
                <a:t>14</a:t>
              </a:r>
            </a:p>
          </p:txBody>
        </p:sp>
      </p:grpSp>
      <p:grpSp>
        <p:nvGrpSpPr>
          <p:cNvPr name="Group 11" id="11"/>
          <p:cNvGrpSpPr/>
          <p:nvPr/>
        </p:nvGrpSpPr>
        <p:grpSpPr>
          <a:xfrm rot="2191025">
            <a:off x="7188322" y="7365256"/>
            <a:ext cx="3134026" cy="3421896"/>
            <a:chOff x="0" y="0"/>
            <a:chExt cx="698500" cy="762659"/>
          </a:xfrm>
        </p:grpSpPr>
        <p:sp>
          <p:nvSpPr>
            <p:cNvPr name="Freeform 12" id="12"/>
            <p:cNvSpPr/>
            <p:nvPr/>
          </p:nvSpPr>
          <p:spPr>
            <a:xfrm flipH="false" flipV="false" rot="0">
              <a:off x="0" y="0"/>
              <a:ext cx="698500" cy="762660"/>
            </a:xfrm>
            <a:custGeom>
              <a:avLst/>
              <a:gdLst/>
              <a:ahLst/>
              <a:cxnLst/>
              <a:rect r="r" b="b" t="t" l="l"/>
              <a:pathLst>
                <a:path h="762660" w="698500">
                  <a:moveTo>
                    <a:pt x="349250" y="0"/>
                  </a:moveTo>
                  <a:lnTo>
                    <a:pt x="698500" y="203200"/>
                  </a:lnTo>
                  <a:lnTo>
                    <a:pt x="698500" y="559460"/>
                  </a:lnTo>
                  <a:lnTo>
                    <a:pt x="349250" y="762660"/>
                  </a:lnTo>
                  <a:lnTo>
                    <a:pt x="0" y="559460"/>
                  </a:lnTo>
                  <a:lnTo>
                    <a:pt x="0" y="203200"/>
                  </a:lnTo>
                  <a:lnTo>
                    <a:pt x="349250" y="0"/>
                  </a:lnTo>
                  <a:close/>
                </a:path>
              </a:pathLst>
            </a:custGeom>
            <a:solidFill>
              <a:srgbClr val="D9D9D9"/>
            </a:solidFill>
            <a:ln w="12700">
              <a:solidFill>
                <a:srgbClr val="000000"/>
              </a:solidFill>
            </a:ln>
          </p:spPr>
        </p:sp>
      </p:grpSp>
      <p:sp>
        <p:nvSpPr>
          <p:cNvPr name="AutoShape 13" id="13"/>
          <p:cNvSpPr/>
          <p:nvPr/>
        </p:nvSpPr>
        <p:spPr>
          <a:xfrm>
            <a:off x="13527819" y="2979060"/>
            <a:ext cx="0" cy="2922556"/>
          </a:xfrm>
          <a:prstGeom prst="line">
            <a:avLst/>
          </a:prstGeom>
          <a:ln cap="flat" w="19050">
            <a:solidFill>
              <a:srgbClr val="000000"/>
            </a:solidFill>
            <a:prstDash val="solid"/>
            <a:headEnd type="none" len="sm" w="sm"/>
            <a:tailEnd type="none" len="sm" w="sm"/>
          </a:ln>
        </p:spPr>
      </p:sp>
      <p:sp>
        <p:nvSpPr>
          <p:cNvPr name="Freeform 14" id="14"/>
          <p:cNvSpPr/>
          <p:nvPr/>
        </p:nvSpPr>
        <p:spPr>
          <a:xfrm flipH="false" flipV="false" rot="0">
            <a:off x="1166052" y="576243"/>
            <a:ext cx="8059764" cy="4805634"/>
          </a:xfrm>
          <a:custGeom>
            <a:avLst/>
            <a:gdLst/>
            <a:ahLst/>
            <a:cxnLst/>
            <a:rect r="r" b="b" t="t" l="l"/>
            <a:pathLst>
              <a:path h="4805634" w="8059764">
                <a:moveTo>
                  <a:pt x="0" y="0"/>
                </a:moveTo>
                <a:lnTo>
                  <a:pt x="8059763" y="0"/>
                </a:lnTo>
                <a:lnTo>
                  <a:pt x="8059763" y="4805634"/>
                </a:lnTo>
                <a:lnTo>
                  <a:pt x="0" y="4805634"/>
                </a:lnTo>
                <a:lnTo>
                  <a:pt x="0" y="0"/>
                </a:lnTo>
                <a:close/>
              </a:path>
            </a:pathLst>
          </a:custGeom>
          <a:blipFill>
            <a:blip r:embed="rId2"/>
            <a:stretch>
              <a:fillRect l="0" t="0" r="0" b="0"/>
            </a:stretch>
          </a:blipFill>
        </p:spPr>
      </p:sp>
      <p:sp>
        <p:nvSpPr>
          <p:cNvPr name="Freeform 15" id="15"/>
          <p:cNvSpPr/>
          <p:nvPr/>
        </p:nvSpPr>
        <p:spPr>
          <a:xfrm flipH="false" flipV="false" rot="0">
            <a:off x="9923492" y="576243"/>
            <a:ext cx="7208654" cy="4298160"/>
          </a:xfrm>
          <a:custGeom>
            <a:avLst/>
            <a:gdLst/>
            <a:ahLst/>
            <a:cxnLst/>
            <a:rect r="r" b="b" t="t" l="l"/>
            <a:pathLst>
              <a:path h="4298160" w="7208654">
                <a:moveTo>
                  <a:pt x="0" y="0"/>
                </a:moveTo>
                <a:lnTo>
                  <a:pt x="7208654" y="0"/>
                </a:lnTo>
                <a:lnTo>
                  <a:pt x="7208654" y="4298159"/>
                </a:lnTo>
                <a:lnTo>
                  <a:pt x="0" y="4298159"/>
                </a:lnTo>
                <a:lnTo>
                  <a:pt x="0" y="0"/>
                </a:lnTo>
                <a:close/>
              </a:path>
            </a:pathLst>
          </a:custGeom>
          <a:blipFill>
            <a:blip r:embed="rId3"/>
            <a:stretch>
              <a:fillRect l="0" t="0" r="0" b="0"/>
            </a:stretch>
          </a:blipFill>
        </p:spPr>
      </p:sp>
      <p:sp>
        <p:nvSpPr>
          <p:cNvPr name="TextBox 16" id="16"/>
          <p:cNvSpPr txBox="true"/>
          <p:nvPr/>
        </p:nvSpPr>
        <p:spPr>
          <a:xfrm rot="0">
            <a:off x="2397614" y="6108326"/>
            <a:ext cx="5596640" cy="1746283"/>
          </a:xfrm>
          <a:prstGeom prst="rect">
            <a:avLst/>
          </a:prstGeom>
        </p:spPr>
        <p:txBody>
          <a:bodyPr anchor="t" rtlCol="false" tIns="0" lIns="0" bIns="0" rIns="0">
            <a:spAutoFit/>
          </a:bodyPr>
          <a:lstStyle/>
          <a:p>
            <a:pPr algn="l">
              <a:lnSpc>
                <a:spcPts val="3498"/>
              </a:lnSpc>
            </a:pPr>
            <a:r>
              <a:rPr lang="en-US" sz="2498">
                <a:solidFill>
                  <a:srgbClr val="000000"/>
                </a:solidFill>
                <a:latin typeface="Times New Roman"/>
                <a:ea typeface="Times New Roman"/>
                <a:cs typeface="Times New Roman"/>
                <a:sym typeface="Times New Roman"/>
              </a:rPr>
              <a:t>Kết quả cho thấy phần lớn những người không mắc tiểu đường nằm ở nhóm tuổi "Trẻ" (≤ 30 tuổi).</a:t>
            </a:r>
          </a:p>
          <a:p>
            <a:pPr algn="l">
              <a:lnSpc>
                <a:spcPts val="3498"/>
              </a:lnSpc>
            </a:pPr>
          </a:p>
        </p:txBody>
      </p:sp>
      <p:sp>
        <p:nvSpPr>
          <p:cNvPr name="TextBox 17" id="17"/>
          <p:cNvSpPr txBox="true"/>
          <p:nvPr/>
        </p:nvSpPr>
        <p:spPr>
          <a:xfrm rot="0">
            <a:off x="10729499" y="5451101"/>
            <a:ext cx="5596640" cy="3060733"/>
          </a:xfrm>
          <a:prstGeom prst="rect">
            <a:avLst/>
          </a:prstGeom>
        </p:spPr>
        <p:txBody>
          <a:bodyPr anchor="t" rtlCol="false" tIns="0" lIns="0" bIns="0" rIns="0">
            <a:spAutoFit/>
          </a:bodyPr>
          <a:lstStyle/>
          <a:p>
            <a:pPr algn="l">
              <a:lnSpc>
                <a:spcPts val="3498"/>
              </a:lnSpc>
            </a:pPr>
          </a:p>
          <a:p>
            <a:pPr algn="l">
              <a:lnSpc>
                <a:spcPts val="3498"/>
              </a:lnSpc>
            </a:pPr>
            <a:r>
              <a:rPr lang="en-US" sz="2498">
                <a:solidFill>
                  <a:srgbClr val="000000"/>
                </a:solidFill>
                <a:latin typeface="Times New Roman"/>
                <a:ea typeface="Times New Roman"/>
                <a:cs typeface="Times New Roman"/>
                <a:sym typeface="Times New Roman"/>
              </a:rPr>
              <a:t>Kết quả cho thấy nhóm "Trung niên" (52.24%) chiếm tỷ lệ cao nhất trong số những người mắc tiểu đường, tiếp theo là "Trẻ" (33.58%) và "Cao tuổi" (14.18%). Điều này gợi ý rằng nguy cơ mắc tiểu đường có thể cao hơn ở độ tuổi trung niên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336362" y="3925814"/>
            <a:ext cx="4077127" cy="6496390"/>
            <a:chOff x="0" y="0"/>
            <a:chExt cx="1226603" cy="1954438"/>
          </a:xfrm>
        </p:grpSpPr>
        <p:sp>
          <p:nvSpPr>
            <p:cNvPr name="Freeform 3" id="3"/>
            <p:cNvSpPr/>
            <p:nvPr/>
          </p:nvSpPr>
          <p:spPr>
            <a:xfrm flipH="false" flipV="false" rot="0">
              <a:off x="0" y="0"/>
              <a:ext cx="1226603" cy="1954438"/>
            </a:xfrm>
            <a:custGeom>
              <a:avLst/>
              <a:gdLst/>
              <a:ahLst/>
              <a:cxnLst/>
              <a:rect r="r" b="b" t="t" l="l"/>
              <a:pathLst>
                <a:path h="1954438" w="1226603">
                  <a:moveTo>
                    <a:pt x="0" y="0"/>
                  </a:moveTo>
                  <a:lnTo>
                    <a:pt x="1226603" y="0"/>
                  </a:lnTo>
                  <a:lnTo>
                    <a:pt x="1226603" y="1954438"/>
                  </a:lnTo>
                  <a:lnTo>
                    <a:pt x="0" y="1954438"/>
                  </a:lnTo>
                  <a:close/>
                </a:path>
              </a:pathLst>
            </a:custGeom>
            <a:solidFill>
              <a:srgbClr val="202020"/>
            </a:solidFill>
          </p:spPr>
        </p:sp>
        <p:sp>
          <p:nvSpPr>
            <p:cNvPr name="TextBox 4" id="4"/>
            <p:cNvSpPr txBox="true"/>
            <p:nvPr/>
          </p:nvSpPr>
          <p:spPr>
            <a:xfrm>
              <a:off x="0" y="-38100"/>
              <a:ext cx="1226603" cy="199253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3488413" y="-606008"/>
            <a:ext cx="3865506" cy="7595154"/>
            <a:chOff x="0" y="0"/>
            <a:chExt cx="598868" cy="1176688"/>
          </a:xfrm>
        </p:grpSpPr>
        <p:sp>
          <p:nvSpPr>
            <p:cNvPr name="Freeform 6" id="6"/>
            <p:cNvSpPr/>
            <p:nvPr/>
          </p:nvSpPr>
          <p:spPr>
            <a:xfrm flipH="true" flipV="false" rot="0">
              <a:off x="0" y="0"/>
              <a:ext cx="598868" cy="1176688"/>
            </a:xfrm>
            <a:custGeom>
              <a:avLst/>
              <a:gdLst/>
              <a:ahLst/>
              <a:cxnLst/>
              <a:rect r="r" b="b" t="t" l="l"/>
              <a:pathLst>
                <a:path h="1176688" w="598868">
                  <a:moveTo>
                    <a:pt x="598868" y="0"/>
                  </a:moveTo>
                  <a:lnTo>
                    <a:pt x="0" y="0"/>
                  </a:lnTo>
                  <a:lnTo>
                    <a:pt x="0" y="1176688"/>
                  </a:lnTo>
                  <a:lnTo>
                    <a:pt x="598868" y="1176688"/>
                  </a:lnTo>
                  <a:close/>
                </a:path>
              </a:pathLst>
            </a:custGeom>
            <a:blipFill>
              <a:blip r:embed="rId2"/>
              <a:stretch>
                <a:fillRect l="-79968" t="0" r="-114391" b="0"/>
              </a:stretch>
            </a:blipFill>
          </p:spPr>
        </p:sp>
      </p:grpSp>
      <p:grpSp>
        <p:nvGrpSpPr>
          <p:cNvPr name="Group 7" id="7"/>
          <p:cNvGrpSpPr/>
          <p:nvPr/>
        </p:nvGrpSpPr>
        <p:grpSpPr>
          <a:xfrm rot="0">
            <a:off x="17353919" y="9345065"/>
            <a:ext cx="423967" cy="449940"/>
            <a:chOff x="0" y="0"/>
            <a:chExt cx="205716" cy="218319"/>
          </a:xfrm>
        </p:grpSpPr>
        <p:sp>
          <p:nvSpPr>
            <p:cNvPr name="Freeform 8" id="8"/>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9" id="9"/>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FFFFFF"/>
                  </a:solidFill>
                  <a:latin typeface="Lato"/>
                  <a:ea typeface="Lato"/>
                  <a:cs typeface="Lato"/>
                  <a:sym typeface="Lato"/>
                </a:rPr>
                <a:t>19</a:t>
              </a:r>
            </a:p>
          </p:txBody>
        </p:sp>
      </p:grpSp>
      <p:sp>
        <p:nvSpPr>
          <p:cNvPr name="TextBox 10" id="10"/>
          <p:cNvSpPr txBox="true"/>
          <p:nvPr/>
        </p:nvSpPr>
        <p:spPr>
          <a:xfrm rot="0">
            <a:off x="5917596" y="609172"/>
            <a:ext cx="3185758" cy="1181686"/>
          </a:xfrm>
          <a:prstGeom prst="rect">
            <a:avLst/>
          </a:prstGeom>
        </p:spPr>
        <p:txBody>
          <a:bodyPr anchor="t" rtlCol="false" tIns="0" lIns="0" bIns="0" rIns="0">
            <a:spAutoFit/>
          </a:bodyPr>
          <a:lstStyle/>
          <a:p>
            <a:pPr algn="ctr">
              <a:lnSpc>
                <a:spcPts val="9367"/>
              </a:lnSpc>
              <a:spcBef>
                <a:spcPct val="0"/>
              </a:spcBef>
            </a:pPr>
            <a:r>
              <a:rPr lang="en-US" sz="6691">
                <a:solidFill>
                  <a:srgbClr val="000000"/>
                </a:solidFill>
                <a:latin typeface="Times New Roman"/>
                <a:ea typeface="Times New Roman"/>
                <a:cs typeface="Times New Roman"/>
                <a:sym typeface="Times New Roman"/>
              </a:rPr>
              <a:t>Kết Luận</a:t>
            </a:r>
          </a:p>
        </p:txBody>
      </p:sp>
      <p:sp>
        <p:nvSpPr>
          <p:cNvPr name="TextBox 11" id="11"/>
          <p:cNvSpPr txBox="true"/>
          <p:nvPr/>
        </p:nvSpPr>
        <p:spPr>
          <a:xfrm rot="0">
            <a:off x="604169" y="2186192"/>
            <a:ext cx="12177385" cy="1058045"/>
          </a:xfrm>
          <a:prstGeom prst="rect">
            <a:avLst/>
          </a:prstGeom>
        </p:spPr>
        <p:txBody>
          <a:bodyPr anchor="t" rtlCol="false" tIns="0" lIns="0" bIns="0" rIns="0">
            <a:spAutoFit/>
          </a:bodyPr>
          <a:lstStyle/>
          <a:p>
            <a:pPr algn="ctr">
              <a:lnSpc>
                <a:spcPts val="4221"/>
              </a:lnSpc>
              <a:spcBef>
                <a:spcPct val="0"/>
              </a:spcBef>
            </a:pPr>
            <a:r>
              <a:rPr lang="en-US" sz="3015">
                <a:solidFill>
                  <a:srgbClr val="000000"/>
                </a:solidFill>
                <a:latin typeface="Times New Roman"/>
                <a:ea typeface="Times New Roman"/>
                <a:cs typeface="Times New Roman"/>
                <a:sym typeface="Times New Roman"/>
              </a:rPr>
              <a:t>- </a:t>
            </a:r>
            <a:r>
              <a:rPr lang="en-US" sz="3015">
                <a:solidFill>
                  <a:srgbClr val="000000"/>
                </a:solidFill>
                <a:latin typeface="Times New Roman"/>
                <a:ea typeface="Times New Roman"/>
                <a:cs typeface="Times New Roman"/>
                <a:sym typeface="Times New Roman"/>
              </a:rPr>
              <a:t>Nồng độ Glucose huyết tương sau 2 giờ là chỉ số chẩn đoán tiểu đường quan trọng nhất; mức cao phản ánh rõ tình trạng rối loạn chuyển hóa đường.</a:t>
            </a:r>
          </a:p>
        </p:txBody>
      </p:sp>
      <p:sp>
        <p:nvSpPr>
          <p:cNvPr name="TextBox 12" id="12"/>
          <p:cNvSpPr txBox="true"/>
          <p:nvPr/>
        </p:nvSpPr>
        <p:spPr>
          <a:xfrm rot="0">
            <a:off x="770199" y="3432971"/>
            <a:ext cx="12011355" cy="1477018"/>
          </a:xfrm>
          <a:prstGeom prst="rect">
            <a:avLst/>
          </a:prstGeom>
        </p:spPr>
        <p:txBody>
          <a:bodyPr anchor="t" rtlCol="false" tIns="0" lIns="0" bIns="0" rIns="0">
            <a:spAutoFit/>
          </a:bodyPr>
          <a:lstStyle/>
          <a:p>
            <a:pPr algn="ctr">
              <a:lnSpc>
                <a:spcPts val="3977"/>
              </a:lnSpc>
              <a:spcBef>
                <a:spcPct val="0"/>
              </a:spcBef>
            </a:pPr>
            <a:r>
              <a:rPr lang="en-US" sz="2841">
                <a:solidFill>
                  <a:srgbClr val="000000"/>
                </a:solidFill>
                <a:latin typeface="Times New Roman"/>
                <a:ea typeface="Times New Roman"/>
                <a:cs typeface="Times New Roman"/>
                <a:sym typeface="Times New Roman"/>
              </a:rPr>
              <a:t>- </a:t>
            </a:r>
            <a:r>
              <a:rPr lang="en-US" sz="2841">
                <a:solidFill>
                  <a:srgbClr val="000000"/>
                </a:solidFill>
                <a:latin typeface="Times New Roman"/>
                <a:ea typeface="Times New Roman"/>
                <a:cs typeface="Times New Roman"/>
                <a:sym typeface="Times New Roman"/>
              </a:rPr>
              <a:t>Dù phần lớn cả hai nhóm đều có huyết áp tâm trương trong ngưỡng bình thường, người mắc tiểu đường có xu hướng huyết áp cao hơn và tỷ lệ tăng huyết áp cũng vượt trội.</a:t>
            </a:r>
          </a:p>
        </p:txBody>
      </p:sp>
      <p:sp>
        <p:nvSpPr>
          <p:cNvPr name="TextBox 13" id="13"/>
          <p:cNvSpPr txBox="true"/>
          <p:nvPr/>
        </p:nvSpPr>
        <p:spPr>
          <a:xfrm rot="0">
            <a:off x="471049" y="5067300"/>
            <a:ext cx="12310506" cy="959723"/>
          </a:xfrm>
          <a:prstGeom prst="rect">
            <a:avLst/>
          </a:prstGeom>
        </p:spPr>
        <p:txBody>
          <a:bodyPr anchor="t" rtlCol="false" tIns="0" lIns="0" bIns="0" rIns="0">
            <a:spAutoFit/>
          </a:bodyPr>
          <a:lstStyle/>
          <a:p>
            <a:pPr algn="ctr">
              <a:lnSpc>
                <a:spcPts val="3835"/>
              </a:lnSpc>
              <a:spcBef>
                <a:spcPct val="0"/>
              </a:spcBef>
            </a:pPr>
            <a:r>
              <a:rPr lang="en-US" sz="2739">
                <a:solidFill>
                  <a:srgbClr val="000000"/>
                </a:solidFill>
                <a:latin typeface="Times New Roman"/>
                <a:ea typeface="Times New Roman"/>
                <a:cs typeface="Times New Roman"/>
                <a:sym typeface="Times New Roman"/>
              </a:rPr>
              <a:t>- </a:t>
            </a:r>
            <a:r>
              <a:rPr lang="en-US" sz="2739">
                <a:solidFill>
                  <a:srgbClr val="000000"/>
                </a:solidFill>
                <a:latin typeface="Times New Roman"/>
                <a:ea typeface="Times New Roman"/>
                <a:cs typeface="Times New Roman"/>
                <a:sym typeface="Times New Roman"/>
              </a:rPr>
              <a:t>Mặc dù nhiều người có mức Insulin thấp, nhưng Insulin cao và rất cao có liên hệ rõ với nguy cơ tiểu đường; nhóm mắc bệnh có tỷ lệ Insulin cao hơn đáng kể.</a:t>
            </a:r>
          </a:p>
        </p:txBody>
      </p:sp>
      <p:sp>
        <p:nvSpPr>
          <p:cNvPr name="TextBox 14" id="14"/>
          <p:cNvSpPr txBox="true"/>
          <p:nvPr/>
        </p:nvSpPr>
        <p:spPr>
          <a:xfrm rot="0">
            <a:off x="604169" y="6362214"/>
            <a:ext cx="12476535" cy="970879"/>
          </a:xfrm>
          <a:prstGeom prst="rect">
            <a:avLst/>
          </a:prstGeom>
        </p:spPr>
        <p:txBody>
          <a:bodyPr anchor="t" rtlCol="false" tIns="0" lIns="0" bIns="0" rIns="0">
            <a:spAutoFit/>
          </a:bodyPr>
          <a:lstStyle/>
          <a:p>
            <a:pPr algn="ctr">
              <a:lnSpc>
                <a:spcPts val="3884"/>
              </a:lnSpc>
              <a:spcBef>
                <a:spcPct val="0"/>
              </a:spcBef>
            </a:pPr>
            <a:r>
              <a:rPr lang="en-US" sz="2774">
                <a:solidFill>
                  <a:srgbClr val="000000"/>
                </a:solidFill>
                <a:latin typeface="Times New Roman"/>
                <a:ea typeface="Times New Roman"/>
                <a:cs typeface="Times New Roman"/>
                <a:sym typeface="Times New Roman"/>
              </a:rPr>
              <a:t>- </a:t>
            </a:r>
            <a:r>
              <a:rPr lang="en-US" sz="2774">
                <a:solidFill>
                  <a:srgbClr val="000000"/>
                </a:solidFill>
                <a:latin typeface="Times New Roman"/>
                <a:ea typeface="Times New Roman"/>
                <a:cs typeface="Times New Roman"/>
                <a:sym typeface="Times New Roman"/>
              </a:rPr>
              <a:t>BMI và Glucose có mối liên hệ nhất định: Người có BMI cao thường có Glucose cao hơn, dù mức tương quan không mạnh, nhưng xu hướng cùng tăng là rõ rệt.</a:t>
            </a:r>
          </a:p>
        </p:txBody>
      </p:sp>
      <p:sp>
        <p:nvSpPr>
          <p:cNvPr name="TextBox 15" id="15"/>
          <p:cNvSpPr txBox="true"/>
          <p:nvPr/>
        </p:nvSpPr>
        <p:spPr>
          <a:xfrm rot="0">
            <a:off x="770199" y="7752194"/>
            <a:ext cx="12718214" cy="906353"/>
          </a:xfrm>
          <a:prstGeom prst="rect">
            <a:avLst/>
          </a:prstGeom>
        </p:spPr>
        <p:txBody>
          <a:bodyPr anchor="t" rtlCol="false" tIns="0" lIns="0" bIns="0" rIns="0">
            <a:spAutoFit/>
          </a:bodyPr>
          <a:lstStyle/>
          <a:p>
            <a:pPr algn="ctr">
              <a:lnSpc>
                <a:spcPts val="3645"/>
              </a:lnSpc>
              <a:spcBef>
                <a:spcPct val="0"/>
              </a:spcBef>
            </a:pPr>
            <a:r>
              <a:rPr lang="en-US" sz="2603">
                <a:solidFill>
                  <a:srgbClr val="000000"/>
                </a:solidFill>
                <a:latin typeface="Times New Roman"/>
                <a:ea typeface="Times New Roman"/>
                <a:cs typeface="Times New Roman"/>
                <a:sym typeface="Times New Roman"/>
              </a:rPr>
              <a:t>- </a:t>
            </a:r>
            <a:r>
              <a:rPr lang="en-US" sz="2603">
                <a:solidFill>
                  <a:srgbClr val="000000"/>
                </a:solidFill>
                <a:latin typeface="Times New Roman"/>
                <a:ea typeface="Times New Roman"/>
                <a:cs typeface="Times New Roman"/>
                <a:sym typeface="Times New Roman"/>
              </a:rPr>
              <a:t>Phân tích đa yếu tố là cần thiết: Việc đánh giá nguy cơ tiểu đường không nên dựa vào từng chỉ số riêng lẻ, mà cần xem xét tổng thể các yếu tố chuyển hóa như BMI, Glucose, Insulin và tuổi.</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29939"/>
            <a:ext cx="9273939" cy="10565440"/>
            <a:chOff x="0" y="0"/>
            <a:chExt cx="2442519" cy="2782667"/>
          </a:xfrm>
        </p:grpSpPr>
        <p:sp>
          <p:nvSpPr>
            <p:cNvPr name="Freeform 3" id="3"/>
            <p:cNvSpPr/>
            <p:nvPr/>
          </p:nvSpPr>
          <p:spPr>
            <a:xfrm flipH="false" flipV="false" rot="0">
              <a:off x="0" y="0"/>
              <a:ext cx="2442519" cy="2782667"/>
            </a:xfrm>
            <a:custGeom>
              <a:avLst/>
              <a:gdLst/>
              <a:ahLst/>
              <a:cxnLst/>
              <a:rect r="r" b="b" t="t" l="l"/>
              <a:pathLst>
                <a:path h="2782667" w="2442519">
                  <a:moveTo>
                    <a:pt x="0" y="0"/>
                  </a:moveTo>
                  <a:lnTo>
                    <a:pt x="2442519" y="0"/>
                  </a:lnTo>
                  <a:lnTo>
                    <a:pt x="2442519" y="2782667"/>
                  </a:lnTo>
                  <a:lnTo>
                    <a:pt x="0" y="2782667"/>
                  </a:lnTo>
                  <a:close/>
                </a:path>
              </a:pathLst>
            </a:custGeom>
            <a:solidFill>
              <a:srgbClr val="202020"/>
            </a:solidFill>
          </p:spPr>
        </p:sp>
        <p:sp>
          <p:nvSpPr>
            <p:cNvPr name="TextBox 4" id="4"/>
            <p:cNvSpPr txBox="true"/>
            <p:nvPr/>
          </p:nvSpPr>
          <p:spPr>
            <a:xfrm>
              <a:off x="0" y="-38100"/>
              <a:ext cx="2442519" cy="2820767"/>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15501" y="-129939"/>
            <a:ext cx="9259501" cy="10565440"/>
          </a:xfrm>
          <a:custGeom>
            <a:avLst/>
            <a:gdLst/>
            <a:ahLst/>
            <a:cxnLst/>
            <a:rect r="r" b="b" t="t" l="l"/>
            <a:pathLst>
              <a:path h="10565440" w="9259501">
                <a:moveTo>
                  <a:pt x="0" y="0"/>
                </a:moveTo>
                <a:lnTo>
                  <a:pt x="9259501" y="0"/>
                </a:lnTo>
                <a:lnTo>
                  <a:pt x="9259501" y="10565440"/>
                </a:lnTo>
                <a:lnTo>
                  <a:pt x="0" y="10565440"/>
                </a:lnTo>
                <a:lnTo>
                  <a:pt x="0" y="0"/>
                </a:lnTo>
                <a:close/>
              </a:path>
            </a:pathLst>
          </a:custGeom>
          <a:blipFill>
            <a:blip r:embed="rId2">
              <a:alphaModFix amt="16000"/>
            </a:blip>
            <a:stretch>
              <a:fillRect l="-712" t="0" r="-70549" b="0"/>
            </a:stretch>
          </a:blipFill>
        </p:spPr>
      </p:sp>
      <p:grpSp>
        <p:nvGrpSpPr>
          <p:cNvPr name="Group 6" id="6"/>
          <p:cNvGrpSpPr/>
          <p:nvPr/>
        </p:nvGrpSpPr>
        <p:grpSpPr>
          <a:xfrm rot="0">
            <a:off x="6061716" y="1323696"/>
            <a:ext cx="10515229" cy="7639608"/>
            <a:chOff x="0" y="0"/>
            <a:chExt cx="1629084" cy="1183575"/>
          </a:xfrm>
        </p:grpSpPr>
        <p:sp>
          <p:nvSpPr>
            <p:cNvPr name="Freeform 7" id="7"/>
            <p:cNvSpPr/>
            <p:nvPr/>
          </p:nvSpPr>
          <p:spPr>
            <a:xfrm flipH="true" flipV="false" rot="0">
              <a:off x="0" y="0"/>
              <a:ext cx="1629084" cy="1183575"/>
            </a:xfrm>
            <a:custGeom>
              <a:avLst/>
              <a:gdLst/>
              <a:ahLst/>
              <a:cxnLst/>
              <a:rect r="r" b="b" t="t" l="l"/>
              <a:pathLst>
                <a:path h="1183575" w="1629084">
                  <a:moveTo>
                    <a:pt x="1629084" y="0"/>
                  </a:moveTo>
                  <a:lnTo>
                    <a:pt x="0" y="0"/>
                  </a:lnTo>
                  <a:lnTo>
                    <a:pt x="0" y="1183575"/>
                  </a:lnTo>
                  <a:lnTo>
                    <a:pt x="1629084" y="1183575"/>
                  </a:lnTo>
                  <a:close/>
                </a:path>
              </a:pathLst>
            </a:custGeom>
            <a:blipFill>
              <a:blip r:embed="rId3"/>
              <a:stretch>
                <a:fillRect l="0" t="-838" r="-10875" b="-838"/>
              </a:stretch>
            </a:blipFill>
          </p:spPr>
        </p:sp>
      </p:grpSp>
      <p:sp>
        <p:nvSpPr>
          <p:cNvPr name="TextBox 8" id="8"/>
          <p:cNvSpPr txBox="true"/>
          <p:nvPr/>
        </p:nvSpPr>
        <p:spPr>
          <a:xfrm rot="0">
            <a:off x="471383" y="5306983"/>
            <a:ext cx="5278029" cy="3951317"/>
          </a:xfrm>
          <a:prstGeom prst="rect">
            <a:avLst/>
          </a:prstGeom>
        </p:spPr>
        <p:txBody>
          <a:bodyPr anchor="t" rtlCol="false" tIns="0" lIns="0" bIns="0" rIns="0">
            <a:spAutoFit/>
          </a:bodyPr>
          <a:lstStyle/>
          <a:p>
            <a:pPr algn="ctr">
              <a:lnSpc>
                <a:spcPts val="15835"/>
              </a:lnSpc>
            </a:pPr>
            <a:r>
              <a:rPr lang="en-US" b="true" sz="11311" spc="-373">
                <a:solidFill>
                  <a:srgbClr val="000000"/>
                </a:solidFill>
                <a:latin typeface="Montserrat Bold"/>
                <a:ea typeface="Montserrat Bold"/>
                <a:cs typeface="Montserrat Bold"/>
                <a:sym typeface="Montserrat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48475" y="-122723"/>
            <a:ext cx="3462248" cy="10552900"/>
            <a:chOff x="0" y="0"/>
            <a:chExt cx="911868" cy="2779365"/>
          </a:xfrm>
        </p:grpSpPr>
        <p:sp>
          <p:nvSpPr>
            <p:cNvPr name="Freeform 3" id="3"/>
            <p:cNvSpPr/>
            <p:nvPr/>
          </p:nvSpPr>
          <p:spPr>
            <a:xfrm flipH="false" flipV="false" rot="0">
              <a:off x="0" y="0"/>
              <a:ext cx="911868" cy="2779365"/>
            </a:xfrm>
            <a:custGeom>
              <a:avLst/>
              <a:gdLst/>
              <a:ahLst/>
              <a:cxnLst/>
              <a:rect r="r" b="b" t="t" l="l"/>
              <a:pathLst>
                <a:path h="2779365" w="911868">
                  <a:moveTo>
                    <a:pt x="0" y="0"/>
                  </a:moveTo>
                  <a:lnTo>
                    <a:pt x="911868" y="0"/>
                  </a:lnTo>
                  <a:lnTo>
                    <a:pt x="911868" y="2779365"/>
                  </a:lnTo>
                  <a:lnTo>
                    <a:pt x="0" y="2779365"/>
                  </a:lnTo>
                  <a:close/>
                </a:path>
              </a:pathLst>
            </a:custGeom>
            <a:solidFill>
              <a:srgbClr val="202020"/>
            </a:solidFill>
          </p:spPr>
        </p:sp>
        <p:sp>
          <p:nvSpPr>
            <p:cNvPr name="TextBox 4" id="4"/>
            <p:cNvSpPr txBox="true"/>
            <p:nvPr/>
          </p:nvSpPr>
          <p:spPr>
            <a:xfrm>
              <a:off x="0" y="-38100"/>
              <a:ext cx="911868" cy="281746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353919" y="9345065"/>
            <a:ext cx="423967" cy="449940"/>
            <a:chOff x="0" y="0"/>
            <a:chExt cx="205716" cy="218319"/>
          </a:xfrm>
        </p:grpSpPr>
        <p:sp>
          <p:nvSpPr>
            <p:cNvPr name="Freeform 6" id="6"/>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7" id="7"/>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FFFFFF"/>
                  </a:solidFill>
                  <a:latin typeface="Lato"/>
                  <a:ea typeface="Lato"/>
                  <a:cs typeface="Lato"/>
                  <a:sym typeface="Lato"/>
                </a:rPr>
                <a:t>2</a:t>
              </a:r>
            </a:p>
          </p:txBody>
        </p:sp>
      </p:grpSp>
      <p:grpSp>
        <p:nvGrpSpPr>
          <p:cNvPr name="Group 8" id="8"/>
          <p:cNvGrpSpPr/>
          <p:nvPr/>
        </p:nvGrpSpPr>
        <p:grpSpPr>
          <a:xfrm rot="0">
            <a:off x="10723290" y="1368949"/>
            <a:ext cx="5512071" cy="8201086"/>
            <a:chOff x="0" y="0"/>
            <a:chExt cx="1364098" cy="2029561"/>
          </a:xfrm>
        </p:grpSpPr>
        <p:sp>
          <p:nvSpPr>
            <p:cNvPr name="Freeform 9" id="9"/>
            <p:cNvSpPr/>
            <p:nvPr/>
          </p:nvSpPr>
          <p:spPr>
            <a:xfrm flipH="false" flipV="false" rot="0">
              <a:off x="0" y="0"/>
              <a:ext cx="1364098" cy="2029561"/>
            </a:xfrm>
            <a:custGeom>
              <a:avLst/>
              <a:gdLst/>
              <a:ahLst/>
              <a:cxnLst/>
              <a:rect r="r" b="b" t="t" l="l"/>
              <a:pathLst>
                <a:path h="2029561" w="1364098">
                  <a:moveTo>
                    <a:pt x="7023" y="0"/>
                  </a:moveTo>
                  <a:lnTo>
                    <a:pt x="1357075" y="0"/>
                  </a:lnTo>
                  <a:cubicBezTo>
                    <a:pt x="1358938" y="0"/>
                    <a:pt x="1360724" y="740"/>
                    <a:pt x="1362041" y="2057"/>
                  </a:cubicBezTo>
                  <a:cubicBezTo>
                    <a:pt x="1363358" y="3374"/>
                    <a:pt x="1364098" y="5160"/>
                    <a:pt x="1364098" y="7023"/>
                  </a:cubicBezTo>
                  <a:lnTo>
                    <a:pt x="1364098" y="2022539"/>
                  </a:lnTo>
                  <a:cubicBezTo>
                    <a:pt x="1364098" y="2024401"/>
                    <a:pt x="1363358" y="2026187"/>
                    <a:pt x="1362041" y="2027504"/>
                  </a:cubicBezTo>
                  <a:cubicBezTo>
                    <a:pt x="1360724" y="2028821"/>
                    <a:pt x="1358938" y="2029561"/>
                    <a:pt x="1357075" y="2029561"/>
                  </a:cubicBezTo>
                  <a:lnTo>
                    <a:pt x="7023" y="2029561"/>
                  </a:lnTo>
                  <a:cubicBezTo>
                    <a:pt x="5160" y="2029561"/>
                    <a:pt x="3374" y="2028821"/>
                    <a:pt x="2057" y="2027504"/>
                  </a:cubicBezTo>
                  <a:cubicBezTo>
                    <a:pt x="740" y="2026187"/>
                    <a:pt x="0" y="2024401"/>
                    <a:pt x="0" y="2022539"/>
                  </a:cubicBezTo>
                  <a:lnTo>
                    <a:pt x="0" y="7023"/>
                  </a:lnTo>
                  <a:cubicBezTo>
                    <a:pt x="0" y="5160"/>
                    <a:pt x="740" y="3374"/>
                    <a:pt x="2057" y="2057"/>
                  </a:cubicBezTo>
                  <a:cubicBezTo>
                    <a:pt x="3374" y="740"/>
                    <a:pt x="5160" y="0"/>
                    <a:pt x="7023" y="0"/>
                  </a:cubicBezTo>
                  <a:close/>
                </a:path>
              </a:pathLst>
            </a:custGeom>
            <a:solidFill>
              <a:srgbClr val="F4F3F3"/>
            </a:solidFill>
          </p:spPr>
        </p:sp>
        <p:sp>
          <p:nvSpPr>
            <p:cNvPr name="TextBox 10" id="10"/>
            <p:cNvSpPr txBox="true"/>
            <p:nvPr/>
          </p:nvSpPr>
          <p:spPr>
            <a:xfrm>
              <a:off x="0" y="-38100"/>
              <a:ext cx="1364098" cy="2067661"/>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977379" y="2036945"/>
            <a:ext cx="392568" cy="368300"/>
          </a:xfrm>
          <a:custGeom>
            <a:avLst/>
            <a:gdLst/>
            <a:ahLst/>
            <a:cxnLst/>
            <a:rect r="r" b="b" t="t" l="l"/>
            <a:pathLst>
              <a:path h="368300" w="392568">
                <a:moveTo>
                  <a:pt x="0" y="0"/>
                </a:moveTo>
                <a:lnTo>
                  <a:pt x="392569" y="0"/>
                </a:lnTo>
                <a:lnTo>
                  <a:pt x="392569" y="368301"/>
                </a:lnTo>
                <a:lnTo>
                  <a:pt x="0" y="368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0977379" y="3325452"/>
            <a:ext cx="392568" cy="368300"/>
          </a:xfrm>
          <a:custGeom>
            <a:avLst/>
            <a:gdLst/>
            <a:ahLst/>
            <a:cxnLst/>
            <a:rect r="r" b="b" t="t" l="l"/>
            <a:pathLst>
              <a:path h="368300" w="392568">
                <a:moveTo>
                  <a:pt x="0" y="0"/>
                </a:moveTo>
                <a:lnTo>
                  <a:pt x="392569" y="0"/>
                </a:lnTo>
                <a:lnTo>
                  <a:pt x="392569" y="368300"/>
                </a:lnTo>
                <a:lnTo>
                  <a:pt x="0" y="36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977379" y="4614502"/>
            <a:ext cx="392568" cy="368300"/>
          </a:xfrm>
          <a:custGeom>
            <a:avLst/>
            <a:gdLst/>
            <a:ahLst/>
            <a:cxnLst/>
            <a:rect r="r" b="b" t="t" l="l"/>
            <a:pathLst>
              <a:path h="368300" w="392568">
                <a:moveTo>
                  <a:pt x="0" y="0"/>
                </a:moveTo>
                <a:lnTo>
                  <a:pt x="392569" y="0"/>
                </a:lnTo>
                <a:lnTo>
                  <a:pt x="392569" y="368300"/>
                </a:lnTo>
                <a:lnTo>
                  <a:pt x="0" y="36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0977379" y="5906727"/>
            <a:ext cx="392568" cy="368300"/>
          </a:xfrm>
          <a:custGeom>
            <a:avLst/>
            <a:gdLst/>
            <a:ahLst/>
            <a:cxnLst/>
            <a:rect r="r" b="b" t="t" l="l"/>
            <a:pathLst>
              <a:path h="368300" w="392568">
                <a:moveTo>
                  <a:pt x="0" y="0"/>
                </a:moveTo>
                <a:lnTo>
                  <a:pt x="392569" y="0"/>
                </a:lnTo>
                <a:lnTo>
                  <a:pt x="392569" y="368301"/>
                </a:lnTo>
                <a:lnTo>
                  <a:pt x="0" y="3683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977379" y="7226634"/>
            <a:ext cx="392568" cy="368300"/>
          </a:xfrm>
          <a:custGeom>
            <a:avLst/>
            <a:gdLst/>
            <a:ahLst/>
            <a:cxnLst/>
            <a:rect r="r" b="b" t="t" l="l"/>
            <a:pathLst>
              <a:path h="368300" w="392568">
                <a:moveTo>
                  <a:pt x="0" y="0"/>
                </a:moveTo>
                <a:lnTo>
                  <a:pt x="392569" y="0"/>
                </a:lnTo>
                <a:lnTo>
                  <a:pt x="392569" y="368300"/>
                </a:lnTo>
                <a:lnTo>
                  <a:pt x="0" y="36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5462349" y="203947"/>
            <a:ext cx="6203900" cy="1066795"/>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Times New Roman Bold"/>
                <a:ea typeface="Times New Roman Bold"/>
                <a:cs typeface="Times New Roman Bold"/>
                <a:sym typeface="Times New Roman Bold"/>
              </a:rPr>
              <a:t>Nội dung trình bày</a:t>
            </a:r>
          </a:p>
        </p:txBody>
      </p:sp>
      <p:sp>
        <p:nvSpPr>
          <p:cNvPr name="TextBox 17" id="17"/>
          <p:cNvSpPr txBox="true"/>
          <p:nvPr/>
        </p:nvSpPr>
        <p:spPr>
          <a:xfrm rot="0">
            <a:off x="703466" y="1759577"/>
            <a:ext cx="9840631" cy="1623026"/>
          </a:xfrm>
          <a:prstGeom prst="rect">
            <a:avLst/>
          </a:prstGeom>
        </p:spPr>
        <p:txBody>
          <a:bodyPr anchor="t" rtlCol="false" tIns="0" lIns="0" bIns="0" rIns="0">
            <a:spAutoFit/>
          </a:bodyPr>
          <a:lstStyle/>
          <a:p>
            <a:pPr algn="l">
              <a:lnSpc>
                <a:spcPts val="4236"/>
              </a:lnSpc>
              <a:spcBef>
                <a:spcPct val="0"/>
              </a:spcBef>
            </a:pPr>
            <a:r>
              <a:rPr lang="en-US" sz="3026">
                <a:solidFill>
                  <a:srgbClr val="000000"/>
                </a:solidFill>
                <a:latin typeface="Times New Roman"/>
                <a:ea typeface="Times New Roman"/>
                <a:cs typeface="Times New Roman"/>
                <a:sym typeface="Times New Roman"/>
              </a:rPr>
              <a:t>Để thảo luận về việc phân tích bộ dữ liệu bệnh tiểu đường của người da đỏ pima(pima indians diabetes), chúng em sẽ tiến hành phân tích bộ dữ liệu theo:</a:t>
            </a:r>
          </a:p>
        </p:txBody>
      </p:sp>
      <p:sp>
        <p:nvSpPr>
          <p:cNvPr name="TextBox 18" id="18"/>
          <p:cNvSpPr txBox="true"/>
          <p:nvPr/>
        </p:nvSpPr>
        <p:spPr>
          <a:xfrm rot="0">
            <a:off x="10977379" y="1640070"/>
            <a:ext cx="4677207" cy="10763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imes New Roman"/>
                <a:ea typeface="Times New Roman"/>
                <a:cs typeface="Times New Roman"/>
                <a:sym typeface="Times New Roman"/>
              </a:rPr>
              <a:t>Phân tích theo nồng độ Gluzose</a:t>
            </a:r>
          </a:p>
        </p:txBody>
      </p:sp>
      <p:sp>
        <p:nvSpPr>
          <p:cNvPr name="TextBox 19" id="19"/>
          <p:cNvSpPr txBox="true"/>
          <p:nvPr/>
        </p:nvSpPr>
        <p:spPr>
          <a:xfrm rot="0">
            <a:off x="11173663" y="2928577"/>
            <a:ext cx="4436788" cy="10763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imes New Roman"/>
                <a:ea typeface="Times New Roman"/>
                <a:cs typeface="Times New Roman"/>
                <a:sym typeface="Times New Roman"/>
              </a:rPr>
              <a:t>Phân tích theo nồng độ huyết áp </a:t>
            </a:r>
          </a:p>
        </p:txBody>
      </p:sp>
      <p:sp>
        <p:nvSpPr>
          <p:cNvPr name="TextBox 20" id="20"/>
          <p:cNvSpPr txBox="true"/>
          <p:nvPr/>
        </p:nvSpPr>
        <p:spPr>
          <a:xfrm rot="0">
            <a:off x="11494218" y="4484327"/>
            <a:ext cx="4741143" cy="5429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imes New Roman"/>
                <a:ea typeface="Times New Roman"/>
                <a:cs typeface="Times New Roman"/>
                <a:sym typeface="Times New Roman"/>
              </a:rPr>
              <a:t>Phân tích theo nồng độ insulin </a:t>
            </a:r>
          </a:p>
        </p:txBody>
      </p:sp>
      <p:sp>
        <p:nvSpPr>
          <p:cNvPr name="TextBox 21" id="21"/>
          <p:cNvSpPr txBox="true"/>
          <p:nvPr/>
        </p:nvSpPr>
        <p:spPr>
          <a:xfrm rot="0">
            <a:off x="11173663" y="5694003"/>
            <a:ext cx="4741143" cy="10763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imes New Roman"/>
                <a:ea typeface="Times New Roman"/>
                <a:cs typeface="Times New Roman"/>
                <a:sym typeface="Times New Roman"/>
              </a:rPr>
              <a:t>Phân tích theo số lần mang thai </a:t>
            </a:r>
          </a:p>
        </p:txBody>
      </p:sp>
      <p:sp>
        <p:nvSpPr>
          <p:cNvPr name="TextBox 22" id="22"/>
          <p:cNvSpPr txBox="true"/>
          <p:nvPr/>
        </p:nvSpPr>
        <p:spPr>
          <a:xfrm rot="0">
            <a:off x="11509206" y="7140909"/>
            <a:ext cx="3439269" cy="5429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imes New Roman"/>
                <a:ea typeface="Times New Roman"/>
                <a:cs typeface="Times New Roman"/>
                <a:sym typeface="Times New Roman"/>
              </a:rPr>
              <a:t>Phân tích theo độ tuổi </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2723" y="-122723"/>
            <a:ext cx="9266723" cy="10552900"/>
            <a:chOff x="0" y="0"/>
            <a:chExt cx="2440618" cy="2779365"/>
          </a:xfrm>
        </p:grpSpPr>
        <p:sp>
          <p:nvSpPr>
            <p:cNvPr name="Freeform 3" id="3"/>
            <p:cNvSpPr/>
            <p:nvPr/>
          </p:nvSpPr>
          <p:spPr>
            <a:xfrm flipH="false" flipV="false" rot="0">
              <a:off x="0" y="0"/>
              <a:ext cx="2440618" cy="2779365"/>
            </a:xfrm>
            <a:custGeom>
              <a:avLst/>
              <a:gdLst/>
              <a:ahLst/>
              <a:cxnLst/>
              <a:rect r="r" b="b" t="t" l="l"/>
              <a:pathLst>
                <a:path h="2779365" w="2440618">
                  <a:moveTo>
                    <a:pt x="0" y="0"/>
                  </a:moveTo>
                  <a:lnTo>
                    <a:pt x="2440618" y="0"/>
                  </a:lnTo>
                  <a:lnTo>
                    <a:pt x="2440618" y="2779365"/>
                  </a:lnTo>
                  <a:lnTo>
                    <a:pt x="0" y="2779365"/>
                  </a:lnTo>
                  <a:close/>
                </a:path>
              </a:pathLst>
            </a:custGeom>
            <a:solidFill>
              <a:srgbClr val="202020"/>
            </a:solidFill>
          </p:spPr>
        </p:sp>
        <p:sp>
          <p:nvSpPr>
            <p:cNvPr name="TextBox 4" id="4"/>
            <p:cNvSpPr txBox="true"/>
            <p:nvPr/>
          </p:nvSpPr>
          <p:spPr>
            <a:xfrm>
              <a:off x="0" y="-38100"/>
              <a:ext cx="2440618" cy="281746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90003" y="851986"/>
            <a:ext cx="16230600" cy="8943020"/>
            <a:chOff x="0" y="0"/>
            <a:chExt cx="4274726" cy="2355363"/>
          </a:xfrm>
        </p:grpSpPr>
        <p:sp>
          <p:nvSpPr>
            <p:cNvPr name="Freeform 6" id="6"/>
            <p:cNvSpPr/>
            <p:nvPr/>
          </p:nvSpPr>
          <p:spPr>
            <a:xfrm flipH="false" flipV="false" rot="0">
              <a:off x="0" y="0"/>
              <a:ext cx="4274726" cy="2355363"/>
            </a:xfrm>
            <a:custGeom>
              <a:avLst/>
              <a:gdLst/>
              <a:ahLst/>
              <a:cxnLst/>
              <a:rect r="r" b="b" t="t" l="l"/>
              <a:pathLst>
                <a:path h="2355363" w="4274726">
                  <a:moveTo>
                    <a:pt x="0" y="0"/>
                  </a:moveTo>
                  <a:lnTo>
                    <a:pt x="4274726" y="0"/>
                  </a:lnTo>
                  <a:lnTo>
                    <a:pt x="4274726" y="2355363"/>
                  </a:lnTo>
                  <a:lnTo>
                    <a:pt x="0" y="2355363"/>
                  </a:lnTo>
                  <a:close/>
                </a:path>
              </a:pathLst>
            </a:custGeom>
            <a:solidFill>
              <a:srgbClr val="F4F3F3"/>
            </a:solidFill>
          </p:spPr>
        </p:sp>
        <p:sp>
          <p:nvSpPr>
            <p:cNvPr name="TextBox 7" id="7"/>
            <p:cNvSpPr txBox="true"/>
            <p:nvPr/>
          </p:nvSpPr>
          <p:spPr>
            <a:xfrm>
              <a:off x="0" y="-38100"/>
              <a:ext cx="4274726" cy="239346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353919" y="9345065"/>
            <a:ext cx="423967" cy="449940"/>
            <a:chOff x="0" y="0"/>
            <a:chExt cx="205716" cy="218319"/>
          </a:xfrm>
        </p:grpSpPr>
        <p:sp>
          <p:nvSpPr>
            <p:cNvPr name="Freeform 9" id="9"/>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10" id="10"/>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3</a:t>
              </a:r>
            </a:p>
          </p:txBody>
        </p:sp>
      </p:grpSp>
      <p:sp>
        <p:nvSpPr>
          <p:cNvPr name="TextBox 11" id="11"/>
          <p:cNvSpPr txBox="true"/>
          <p:nvPr/>
        </p:nvSpPr>
        <p:spPr>
          <a:xfrm rot="0">
            <a:off x="6914739" y="886527"/>
            <a:ext cx="5240982" cy="1066795"/>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Times New Roman Bold"/>
                <a:ea typeface="Times New Roman Bold"/>
                <a:cs typeface="Times New Roman Bold"/>
                <a:sym typeface="Times New Roman Bold"/>
              </a:rPr>
              <a:t>Tóm tắt dữ liệu </a:t>
            </a:r>
          </a:p>
        </p:txBody>
      </p:sp>
      <p:sp>
        <p:nvSpPr>
          <p:cNvPr name="TextBox 12" id="12"/>
          <p:cNvSpPr txBox="true"/>
          <p:nvPr/>
        </p:nvSpPr>
        <p:spPr>
          <a:xfrm rot="0">
            <a:off x="1419930" y="1867597"/>
            <a:ext cx="10469910" cy="54292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Times New Roman"/>
                <a:ea typeface="Times New Roman"/>
                <a:cs typeface="Times New Roman"/>
                <a:sym typeface="Times New Roman"/>
              </a:rPr>
              <a:t>Thông tin về các thuộc tính trong tập dữ liệu của chúng tôi bao gồm:</a:t>
            </a:r>
          </a:p>
        </p:txBody>
      </p:sp>
      <p:sp>
        <p:nvSpPr>
          <p:cNvPr name="TextBox 13" id="13"/>
          <p:cNvSpPr txBox="true"/>
          <p:nvPr/>
        </p:nvSpPr>
        <p:spPr>
          <a:xfrm rot="0">
            <a:off x="2009959" y="3159560"/>
            <a:ext cx="18755562" cy="10763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Gl</a:t>
            </a:r>
            <a:r>
              <a:rPr lang="en-US" sz="3000">
                <a:solidFill>
                  <a:srgbClr val="000000"/>
                </a:solidFill>
                <a:latin typeface="Times New Roman"/>
                <a:ea typeface="Times New Roman"/>
                <a:cs typeface="Times New Roman"/>
                <a:sym typeface="Times New Roman"/>
              </a:rPr>
              <a:t>ucose: Nồng độ glucose huyết tương sau 2 giờ trong xét nghiệm dung nạp glucose đường</a:t>
            </a:r>
          </a:p>
          <a:p>
            <a:pPr algn="l">
              <a:lnSpc>
                <a:spcPts val="4200"/>
              </a:lnSpc>
            </a:pPr>
            <a:r>
              <a:rPr lang="en-US" sz="3000">
                <a:solidFill>
                  <a:srgbClr val="000000"/>
                </a:solidFill>
                <a:latin typeface="Times New Roman"/>
                <a:ea typeface="Times New Roman"/>
                <a:cs typeface="Times New Roman"/>
                <a:sym typeface="Times New Roman"/>
              </a:rPr>
              <a:t>       uống(mg/dL)</a:t>
            </a:r>
          </a:p>
        </p:txBody>
      </p:sp>
      <p:sp>
        <p:nvSpPr>
          <p:cNvPr name="TextBox 14" id="14"/>
          <p:cNvSpPr txBox="true"/>
          <p:nvPr/>
        </p:nvSpPr>
        <p:spPr>
          <a:xfrm rot="0">
            <a:off x="2009959" y="2549960"/>
            <a:ext cx="9409225" cy="5429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Pregnancies: số lần mang thai </a:t>
            </a:r>
          </a:p>
        </p:txBody>
      </p:sp>
      <p:sp>
        <p:nvSpPr>
          <p:cNvPr name="TextBox 15" id="15"/>
          <p:cNvSpPr txBox="true"/>
          <p:nvPr/>
        </p:nvSpPr>
        <p:spPr>
          <a:xfrm rot="0">
            <a:off x="2009959" y="4912160"/>
            <a:ext cx="10981910" cy="5429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Sk</a:t>
            </a:r>
            <a:r>
              <a:rPr lang="en-US" sz="3000">
                <a:solidFill>
                  <a:srgbClr val="000000"/>
                </a:solidFill>
                <a:latin typeface="Times New Roman"/>
                <a:ea typeface="Times New Roman"/>
                <a:cs typeface="Times New Roman"/>
                <a:sym typeface="Times New Roman"/>
              </a:rPr>
              <a:t>inThickness: Độ dày nếp gấp da cơ tam đầu (mm)</a:t>
            </a:r>
          </a:p>
        </p:txBody>
      </p:sp>
      <p:sp>
        <p:nvSpPr>
          <p:cNvPr name="TextBox 16" id="16"/>
          <p:cNvSpPr txBox="true"/>
          <p:nvPr/>
        </p:nvSpPr>
        <p:spPr>
          <a:xfrm rot="0">
            <a:off x="2009959" y="4302560"/>
            <a:ext cx="15704439" cy="5429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Bloo</a:t>
            </a:r>
            <a:r>
              <a:rPr lang="en-US" sz="3000">
                <a:solidFill>
                  <a:srgbClr val="000000"/>
                </a:solidFill>
                <a:latin typeface="Times New Roman"/>
                <a:ea typeface="Times New Roman"/>
                <a:cs typeface="Times New Roman"/>
                <a:sym typeface="Times New Roman"/>
              </a:rPr>
              <a:t>dPressure: Huyết áp tâm trương (mm Hg) </a:t>
            </a:r>
          </a:p>
        </p:txBody>
      </p:sp>
      <p:sp>
        <p:nvSpPr>
          <p:cNvPr name="TextBox 17" id="17"/>
          <p:cNvSpPr txBox="true"/>
          <p:nvPr/>
        </p:nvSpPr>
        <p:spPr>
          <a:xfrm rot="0">
            <a:off x="2009959" y="6769535"/>
            <a:ext cx="15376398" cy="10763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D</a:t>
            </a:r>
            <a:r>
              <a:rPr lang="en-US" sz="3000">
                <a:solidFill>
                  <a:srgbClr val="000000"/>
                </a:solidFill>
                <a:latin typeface="Times New Roman"/>
                <a:ea typeface="Times New Roman"/>
                <a:cs typeface="Times New Roman"/>
                <a:sym typeface="Times New Roman"/>
              </a:rPr>
              <a:t>iabetesPedigreeFunction: Chỉ số phả hệ bệnh tiểu đường: DPF là một chỉ số tổng hợp, biểu thị mức độ di truyền của bệnh tiểu đường trong một gia đình. </a:t>
            </a:r>
          </a:p>
        </p:txBody>
      </p:sp>
      <p:sp>
        <p:nvSpPr>
          <p:cNvPr name="TextBox 18" id="18"/>
          <p:cNvSpPr txBox="true"/>
          <p:nvPr/>
        </p:nvSpPr>
        <p:spPr>
          <a:xfrm rot="0">
            <a:off x="2009959" y="6159935"/>
            <a:ext cx="8086285" cy="5429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BMI:  Chỉ số khối cơ thể BMI(kg/m²)</a:t>
            </a:r>
          </a:p>
        </p:txBody>
      </p:sp>
      <p:sp>
        <p:nvSpPr>
          <p:cNvPr name="TextBox 19" id="19"/>
          <p:cNvSpPr txBox="true"/>
          <p:nvPr/>
        </p:nvSpPr>
        <p:spPr>
          <a:xfrm rot="0">
            <a:off x="2009959" y="5521760"/>
            <a:ext cx="9879881" cy="5429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I</a:t>
            </a:r>
            <a:r>
              <a:rPr lang="en-US" sz="3000">
                <a:solidFill>
                  <a:srgbClr val="000000"/>
                </a:solidFill>
                <a:latin typeface="Times New Roman"/>
                <a:ea typeface="Times New Roman"/>
                <a:cs typeface="Times New Roman"/>
                <a:sym typeface="Times New Roman"/>
              </a:rPr>
              <a:t>nsulin: Nồng độ insulin huyết thanh sau 2 giờ (mu U/ml)</a:t>
            </a:r>
          </a:p>
        </p:txBody>
      </p:sp>
      <p:sp>
        <p:nvSpPr>
          <p:cNvPr name="TextBox 20" id="20"/>
          <p:cNvSpPr txBox="true"/>
          <p:nvPr/>
        </p:nvSpPr>
        <p:spPr>
          <a:xfrm rot="0">
            <a:off x="2009959" y="7988735"/>
            <a:ext cx="7322139" cy="5429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Age:Tuổi(năm)</a:t>
            </a:r>
          </a:p>
        </p:txBody>
      </p:sp>
      <p:sp>
        <p:nvSpPr>
          <p:cNvPr name="TextBox 21" id="21"/>
          <p:cNvSpPr txBox="true"/>
          <p:nvPr/>
        </p:nvSpPr>
        <p:spPr>
          <a:xfrm rot="0">
            <a:off x="2009959" y="8674535"/>
            <a:ext cx="11599201" cy="1076325"/>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0000"/>
                </a:solidFill>
                <a:latin typeface="Times New Roman"/>
                <a:ea typeface="Times New Roman"/>
                <a:cs typeface="Times New Roman"/>
                <a:sym typeface="Times New Roman"/>
              </a:rPr>
              <a:t>Outcome: Biến phân loại bệnh nhân bị tiểu đường(1) và không bị tiểu đường(0)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258300"/>
            <a:ext cx="18451631" cy="1151423"/>
            <a:chOff x="0" y="0"/>
            <a:chExt cx="4859689" cy="303256"/>
          </a:xfrm>
        </p:grpSpPr>
        <p:sp>
          <p:nvSpPr>
            <p:cNvPr name="Freeform 3" id="3"/>
            <p:cNvSpPr/>
            <p:nvPr/>
          </p:nvSpPr>
          <p:spPr>
            <a:xfrm flipH="false" flipV="false" rot="0">
              <a:off x="0" y="0"/>
              <a:ext cx="4859689" cy="303255"/>
            </a:xfrm>
            <a:custGeom>
              <a:avLst/>
              <a:gdLst/>
              <a:ahLst/>
              <a:cxnLst/>
              <a:rect r="r" b="b" t="t" l="l"/>
              <a:pathLst>
                <a:path h="303255" w="4859689">
                  <a:moveTo>
                    <a:pt x="0" y="0"/>
                  </a:moveTo>
                  <a:lnTo>
                    <a:pt x="4859689" y="0"/>
                  </a:lnTo>
                  <a:lnTo>
                    <a:pt x="4859689" y="303255"/>
                  </a:lnTo>
                  <a:lnTo>
                    <a:pt x="0" y="303255"/>
                  </a:lnTo>
                  <a:close/>
                </a:path>
              </a:pathLst>
            </a:custGeom>
            <a:solidFill>
              <a:srgbClr val="202020"/>
            </a:solidFill>
          </p:spPr>
        </p:sp>
        <p:sp>
          <p:nvSpPr>
            <p:cNvPr name="TextBox 4" id="4"/>
            <p:cNvSpPr txBox="true"/>
            <p:nvPr/>
          </p:nvSpPr>
          <p:spPr>
            <a:xfrm>
              <a:off x="0" y="-38100"/>
              <a:ext cx="4859689" cy="34135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353919" y="9345065"/>
            <a:ext cx="423967" cy="449940"/>
            <a:chOff x="0" y="0"/>
            <a:chExt cx="205716" cy="218319"/>
          </a:xfrm>
        </p:grpSpPr>
        <p:sp>
          <p:nvSpPr>
            <p:cNvPr name="Freeform 6" id="6"/>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7" id="7"/>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FFFFFF"/>
                  </a:solidFill>
                  <a:latin typeface="Lato"/>
                  <a:ea typeface="Lato"/>
                  <a:cs typeface="Lato"/>
                  <a:sym typeface="Lato"/>
                </a:rPr>
                <a:t>4</a:t>
              </a:r>
            </a:p>
          </p:txBody>
        </p:sp>
      </p:grpSp>
      <p:sp>
        <p:nvSpPr>
          <p:cNvPr name="Freeform 8" id="8"/>
          <p:cNvSpPr/>
          <p:nvPr/>
        </p:nvSpPr>
        <p:spPr>
          <a:xfrm flipH="false" flipV="false" rot="0">
            <a:off x="16550619" y="571502"/>
            <a:ext cx="1015284" cy="1256053"/>
          </a:xfrm>
          <a:custGeom>
            <a:avLst/>
            <a:gdLst/>
            <a:ahLst/>
            <a:cxnLst/>
            <a:rect r="r" b="b" t="t" l="l"/>
            <a:pathLst>
              <a:path h="1256053" w="1015284">
                <a:moveTo>
                  <a:pt x="0" y="0"/>
                </a:moveTo>
                <a:lnTo>
                  <a:pt x="1015283" y="0"/>
                </a:lnTo>
                <a:lnTo>
                  <a:pt x="1015283" y="1256053"/>
                </a:lnTo>
                <a:lnTo>
                  <a:pt x="0" y="12560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2333487"/>
            <a:ext cx="1139068" cy="1139068"/>
          </a:xfrm>
          <a:custGeom>
            <a:avLst/>
            <a:gdLst/>
            <a:ahLst/>
            <a:cxnLst/>
            <a:rect r="r" b="b" t="t" l="l"/>
            <a:pathLst>
              <a:path h="1139068" w="1139068">
                <a:moveTo>
                  <a:pt x="0" y="0"/>
                </a:moveTo>
                <a:lnTo>
                  <a:pt x="1139068" y="0"/>
                </a:lnTo>
                <a:lnTo>
                  <a:pt x="1139068" y="1139068"/>
                </a:lnTo>
                <a:lnTo>
                  <a:pt x="0" y="11390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495086" y="1514072"/>
            <a:ext cx="11297829" cy="7258855"/>
          </a:xfrm>
          <a:custGeom>
            <a:avLst/>
            <a:gdLst/>
            <a:ahLst/>
            <a:cxnLst/>
            <a:rect r="r" b="b" t="t" l="l"/>
            <a:pathLst>
              <a:path h="7258855" w="11297829">
                <a:moveTo>
                  <a:pt x="0" y="0"/>
                </a:moveTo>
                <a:lnTo>
                  <a:pt x="11297828" y="0"/>
                </a:lnTo>
                <a:lnTo>
                  <a:pt x="11297828" y="7258856"/>
                </a:lnTo>
                <a:lnTo>
                  <a:pt x="0" y="7258856"/>
                </a:lnTo>
                <a:lnTo>
                  <a:pt x="0" y="0"/>
                </a:lnTo>
                <a:close/>
              </a:path>
            </a:pathLst>
          </a:custGeom>
          <a:blipFill>
            <a:blip r:embed="rId6"/>
            <a:stretch>
              <a:fillRect l="0" t="0" r="0" b="0"/>
            </a:stretch>
          </a:blipFill>
        </p:spPr>
      </p:sp>
      <p:sp>
        <p:nvSpPr>
          <p:cNvPr name="TextBox 11" id="11"/>
          <p:cNvSpPr txBox="true"/>
          <p:nvPr/>
        </p:nvSpPr>
        <p:spPr>
          <a:xfrm rot="0">
            <a:off x="6086251" y="-38095"/>
            <a:ext cx="5240982" cy="1066795"/>
          </a:xfrm>
          <a:prstGeom prst="rect">
            <a:avLst/>
          </a:prstGeom>
        </p:spPr>
        <p:txBody>
          <a:bodyPr anchor="t" rtlCol="false" tIns="0" lIns="0" bIns="0" rIns="0">
            <a:spAutoFit/>
          </a:bodyPr>
          <a:lstStyle/>
          <a:p>
            <a:pPr algn="ctr">
              <a:lnSpc>
                <a:spcPts val="8400"/>
              </a:lnSpc>
              <a:spcBef>
                <a:spcPct val="0"/>
              </a:spcBef>
            </a:pPr>
            <a:r>
              <a:rPr lang="en-US" b="true" sz="6000">
                <a:solidFill>
                  <a:srgbClr val="000000"/>
                </a:solidFill>
                <a:latin typeface="Times New Roman Bold"/>
                <a:ea typeface="Times New Roman Bold"/>
                <a:cs typeface="Times New Roman Bold"/>
                <a:sym typeface="Times New Roman Bold"/>
              </a:rPr>
              <a:t>Tóm tắt dữ liệu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666262" y="-122723"/>
            <a:ext cx="10785369" cy="10552900"/>
            <a:chOff x="0" y="0"/>
            <a:chExt cx="2840591" cy="2779365"/>
          </a:xfrm>
        </p:grpSpPr>
        <p:sp>
          <p:nvSpPr>
            <p:cNvPr name="Freeform 3" id="3"/>
            <p:cNvSpPr/>
            <p:nvPr/>
          </p:nvSpPr>
          <p:spPr>
            <a:xfrm flipH="false" flipV="false" rot="0">
              <a:off x="0" y="0"/>
              <a:ext cx="2840591" cy="2779365"/>
            </a:xfrm>
            <a:custGeom>
              <a:avLst/>
              <a:gdLst/>
              <a:ahLst/>
              <a:cxnLst/>
              <a:rect r="r" b="b" t="t" l="l"/>
              <a:pathLst>
                <a:path h="2779365" w="2840591">
                  <a:moveTo>
                    <a:pt x="0" y="0"/>
                  </a:moveTo>
                  <a:lnTo>
                    <a:pt x="2840591" y="0"/>
                  </a:lnTo>
                  <a:lnTo>
                    <a:pt x="2840591" y="2779365"/>
                  </a:lnTo>
                  <a:lnTo>
                    <a:pt x="0" y="2779365"/>
                  </a:lnTo>
                  <a:close/>
                </a:path>
              </a:pathLst>
            </a:custGeom>
            <a:solidFill>
              <a:srgbClr val="202020"/>
            </a:solidFill>
          </p:spPr>
        </p:sp>
        <p:sp>
          <p:nvSpPr>
            <p:cNvPr name="TextBox 4" id="4"/>
            <p:cNvSpPr txBox="true"/>
            <p:nvPr/>
          </p:nvSpPr>
          <p:spPr>
            <a:xfrm>
              <a:off x="0" y="-38100"/>
              <a:ext cx="2840591" cy="281746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353919" y="9345065"/>
            <a:ext cx="423967" cy="449940"/>
            <a:chOff x="0" y="0"/>
            <a:chExt cx="205716" cy="218319"/>
          </a:xfrm>
        </p:grpSpPr>
        <p:sp>
          <p:nvSpPr>
            <p:cNvPr name="Freeform 6" id="6"/>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7" id="7"/>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FFFFFF"/>
                  </a:solidFill>
                  <a:latin typeface="Lato"/>
                  <a:ea typeface="Lato"/>
                  <a:cs typeface="Lato"/>
                  <a:sym typeface="Lato"/>
                </a:rPr>
                <a:t>5</a:t>
              </a:r>
            </a:p>
          </p:txBody>
        </p:sp>
      </p:grpSp>
      <p:grpSp>
        <p:nvGrpSpPr>
          <p:cNvPr name="Group 8" id="8"/>
          <p:cNvGrpSpPr/>
          <p:nvPr/>
        </p:nvGrpSpPr>
        <p:grpSpPr>
          <a:xfrm rot="0">
            <a:off x="7847251" y="2992481"/>
            <a:ext cx="2271308" cy="6214952"/>
            <a:chOff x="0" y="0"/>
            <a:chExt cx="351885" cy="962859"/>
          </a:xfrm>
        </p:grpSpPr>
        <p:sp>
          <p:nvSpPr>
            <p:cNvPr name="Freeform 9" id="9"/>
            <p:cNvSpPr/>
            <p:nvPr/>
          </p:nvSpPr>
          <p:spPr>
            <a:xfrm flipH="false" flipV="false" rot="0">
              <a:off x="0" y="0"/>
              <a:ext cx="351885" cy="962859"/>
            </a:xfrm>
            <a:custGeom>
              <a:avLst/>
              <a:gdLst/>
              <a:ahLst/>
              <a:cxnLst/>
              <a:rect r="r" b="b" t="t" l="l"/>
              <a:pathLst>
                <a:path h="962859" w="351885">
                  <a:moveTo>
                    <a:pt x="0" y="0"/>
                  </a:moveTo>
                  <a:lnTo>
                    <a:pt x="351885" y="0"/>
                  </a:lnTo>
                  <a:lnTo>
                    <a:pt x="351885" y="962859"/>
                  </a:lnTo>
                  <a:lnTo>
                    <a:pt x="0" y="962859"/>
                  </a:lnTo>
                  <a:close/>
                </a:path>
              </a:pathLst>
            </a:custGeom>
            <a:blipFill>
              <a:blip r:embed="rId2"/>
              <a:stretch>
                <a:fillRect l="-209739" t="0" r="-266320" b="0"/>
              </a:stretch>
            </a:blipFill>
          </p:spPr>
        </p:sp>
      </p:grpSp>
      <p:sp>
        <p:nvSpPr>
          <p:cNvPr name="TextBox 10" id="10"/>
          <p:cNvSpPr txBox="true"/>
          <p:nvPr/>
        </p:nvSpPr>
        <p:spPr>
          <a:xfrm rot="0">
            <a:off x="1028700" y="621685"/>
            <a:ext cx="5785712" cy="4532042"/>
          </a:xfrm>
          <a:prstGeom prst="rect">
            <a:avLst/>
          </a:prstGeom>
        </p:spPr>
        <p:txBody>
          <a:bodyPr anchor="t" rtlCol="false" tIns="0" lIns="0" bIns="0" rIns="0">
            <a:spAutoFit/>
          </a:bodyPr>
          <a:lstStyle/>
          <a:p>
            <a:pPr algn="ctr">
              <a:lnSpc>
                <a:spcPts val="11912"/>
              </a:lnSpc>
              <a:spcBef>
                <a:spcPct val="0"/>
              </a:spcBef>
            </a:pPr>
            <a:r>
              <a:rPr lang="en-US" sz="8509">
                <a:solidFill>
                  <a:srgbClr val="000000"/>
                </a:solidFill>
                <a:latin typeface="Times New Roman"/>
                <a:ea typeface="Times New Roman"/>
                <a:cs typeface="Times New Roman"/>
                <a:sym typeface="Times New Roman"/>
              </a:rPr>
              <a:t>Phân tích theo nồng độ Gluzose</a:t>
            </a:r>
          </a:p>
        </p:txBody>
      </p:sp>
      <p:sp>
        <p:nvSpPr>
          <p:cNvPr name="TextBox 11" id="11"/>
          <p:cNvSpPr txBox="true"/>
          <p:nvPr/>
        </p:nvSpPr>
        <p:spPr>
          <a:xfrm rot="0">
            <a:off x="11562367" y="2906756"/>
            <a:ext cx="6215764" cy="1609725"/>
          </a:xfrm>
          <a:prstGeom prst="rect">
            <a:avLst/>
          </a:prstGeom>
        </p:spPr>
        <p:txBody>
          <a:bodyPr anchor="t" rtlCol="false" tIns="0" lIns="0" bIns="0" rIns="0">
            <a:spAutoFit/>
          </a:bodyPr>
          <a:lstStyle/>
          <a:p>
            <a:pPr algn="l">
              <a:lnSpc>
                <a:spcPts val="4200"/>
              </a:lnSpc>
            </a:pPr>
            <a:r>
              <a:rPr lang="en-US" sz="3000">
                <a:solidFill>
                  <a:srgbClr val="FFFFFF"/>
                </a:solidFill>
                <a:latin typeface="Times New Roman"/>
                <a:ea typeface="Times New Roman"/>
                <a:cs typeface="Times New Roman"/>
                <a:sym typeface="Times New Roman"/>
              </a:rPr>
              <a:t>Sự phân bố nồng độ glucose ở nhóm không mắc bệnh và mắc bệnh khác nhau như thế nào?</a:t>
            </a:r>
          </a:p>
        </p:txBody>
      </p:sp>
      <p:sp>
        <p:nvSpPr>
          <p:cNvPr name="TextBox 12" id="12"/>
          <p:cNvSpPr txBox="true"/>
          <p:nvPr/>
        </p:nvSpPr>
        <p:spPr>
          <a:xfrm rot="0">
            <a:off x="11562367" y="5503374"/>
            <a:ext cx="6021120" cy="1609725"/>
          </a:xfrm>
          <a:prstGeom prst="rect">
            <a:avLst/>
          </a:prstGeom>
        </p:spPr>
        <p:txBody>
          <a:bodyPr anchor="t" rtlCol="false" tIns="0" lIns="0" bIns="0" rIns="0">
            <a:spAutoFit/>
          </a:bodyPr>
          <a:lstStyle/>
          <a:p>
            <a:pPr algn="l">
              <a:lnSpc>
                <a:spcPts val="4200"/>
              </a:lnSpc>
            </a:pPr>
            <a:r>
              <a:rPr lang="en-US" sz="3000">
                <a:solidFill>
                  <a:srgbClr val="FFFFFF"/>
                </a:solidFill>
                <a:latin typeface="Times New Roman"/>
                <a:ea typeface="Times New Roman"/>
                <a:cs typeface="Times New Roman"/>
                <a:sym typeface="Times New Roman"/>
              </a:rPr>
              <a:t>Tại sao có những người có nồng độ glucose bình thường nhưng vẫn mắc bệnh?</a:t>
            </a:r>
          </a:p>
        </p:txBody>
      </p:sp>
      <p:grpSp>
        <p:nvGrpSpPr>
          <p:cNvPr name="Group 13" id="13"/>
          <p:cNvGrpSpPr/>
          <p:nvPr/>
        </p:nvGrpSpPr>
        <p:grpSpPr>
          <a:xfrm rot="0">
            <a:off x="11062114" y="5971283"/>
            <a:ext cx="257348" cy="25734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5" id="15"/>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grpSp>
        <p:nvGrpSpPr>
          <p:cNvPr name="Group 16" id="16"/>
          <p:cNvGrpSpPr/>
          <p:nvPr/>
        </p:nvGrpSpPr>
        <p:grpSpPr>
          <a:xfrm rot="0">
            <a:off x="10933440" y="3497133"/>
            <a:ext cx="257348" cy="25734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FFFFFF"/>
            </a:solidFill>
          </p:spPr>
        </p:sp>
        <p:sp>
          <p:nvSpPr>
            <p:cNvPr name="TextBox 18" id="18"/>
            <p:cNvSpPr txBox="true"/>
            <p:nvPr/>
          </p:nvSpPr>
          <p:spPr>
            <a:xfrm>
              <a:off x="0" y="-47625"/>
              <a:ext cx="812800" cy="860425"/>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353919" y="9345065"/>
            <a:ext cx="423967" cy="449940"/>
            <a:chOff x="0" y="0"/>
            <a:chExt cx="205716" cy="218319"/>
          </a:xfrm>
        </p:grpSpPr>
        <p:sp>
          <p:nvSpPr>
            <p:cNvPr name="Freeform 3" id="3"/>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4" id="4"/>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6</a:t>
              </a:r>
            </a:p>
          </p:txBody>
        </p:sp>
      </p:grpSp>
      <p:grpSp>
        <p:nvGrpSpPr>
          <p:cNvPr name="Group 5" id="5"/>
          <p:cNvGrpSpPr/>
          <p:nvPr/>
        </p:nvGrpSpPr>
        <p:grpSpPr>
          <a:xfrm rot="0">
            <a:off x="-122723" y="-143177"/>
            <a:ext cx="18553900" cy="628891"/>
            <a:chOff x="0" y="0"/>
            <a:chExt cx="4886624" cy="165634"/>
          </a:xfrm>
        </p:grpSpPr>
        <p:sp>
          <p:nvSpPr>
            <p:cNvPr name="Freeform 6" id="6"/>
            <p:cNvSpPr/>
            <p:nvPr/>
          </p:nvSpPr>
          <p:spPr>
            <a:xfrm flipH="false" flipV="false" rot="0">
              <a:off x="0" y="0"/>
              <a:ext cx="4886624" cy="165634"/>
            </a:xfrm>
            <a:custGeom>
              <a:avLst/>
              <a:gdLst/>
              <a:ahLst/>
              <a:cxnLst/>
              <a:rect r="r" b="b" t="t" l="l"/>
              <a:pathLst>
                <a:path h="165634" w="4886624">
                  <a:moveTo>
                    <a:pt x="0" y="0"/>
                  </a:moveTo>
                  <a:lnTo>
                    <a:pt x="4886624" y="0"/>
                  </a:lnTo>
                  <a:lnTo>
                    <a:pt x="4886624" y="165634"/>
                  </a:lnTo>
                  <a:lnTo>
                    <a:pt x="0" y="165634"/>
                  </a:lnTo>
                  <a:close/>
                </a:path>
              </a:pathLst>
            </a:custGeom>
            <a:solidFill>
              <a:srgbClr val="202020"/>
            </a:solidFill>
          </p:spPr>
        </p:sp>
        <p:sp>
          <p:nvSpPr>
            <p:cNvPr name="TextBox 7" id="7"/>
            <p:cNvSpPr txBox="true"/>
            <p:nvPr/>
          </p:nvSpPr>
          <p:spPr>
            <a:xfrm>
              <a:off x="0" y="-38100"/>
              <a:ext cx="4886624" cy="203734"/>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2538817" y="666296"/>
            <a:ext cx="4815102" cy="4485930"/>
          </a:xfrm>
          <a:custGeom>
            <a:avLst/>
            <a:gdLst/>
            <a:ahLst/>
            <a:cxnLst/>
            <a:rect r="r" b="b" t="t" l="l"/>
            <a:pathLst>
              <a:path h="4485930" w="4815102">
                <a:moveTo>
                  <a:pt x="0" y="0"/>
                </a:moveTo>
                <a:lnTo>
                  <a:pt x="4815102" y="0"/>
                </a:lnTo>
                <a:lnTo>
                  <a:pt x="4815102" y="4485930"/>
                </a:lnTo>
                <a:lnTo>
                  <a:pt x="0" y="4485930"/>
                </a:lnTo>
                <a:lnTo>
                  <a:pt x="0" y="0"/>
                </a:lnTo>
                <a:close/>
              </a:path>
            </a:pathLst>
          </a:custGeom>
          <a:blipFill>
            <a:blip r:embed="rId2"/>
            <a:stretch>
              <a:fillRect l="0" t="0" r="0" b="0"/>
            </a:stretch>
          </a:blipFill>
        </p:spPr>
      </p:sp>
      <p:sp>
        <p:nvSpPr>
          <p:cNvPr name="Freeform 9" id="9"/>
          <p:cNvSpPr/>
          <p:nvPr/>
        </p:nvSpPr>
        <p:spPr>
          <a:xfrm flipH="false" flipV="false" rot="0">
            <a:off x="7278284" y="738513"/>
            <a:ext cx="4847879" cy="4341495"/>
          </a:xfrm>
          <a:custGeom>
            <a:avLst/>
            <a:gdLst/>
            <a:ahLst/>
            <a:cxnLst/>
            <a:rect r="r" b="b" t="t" l="l"/>
            <a:pathLst>
              <a:path h="4341495" w="4847879">
                <a:moveTo>
                  <a:pt x="0" y="0"/>
                </a:moveTo>
                <a:lnTo>
                  <a:pt x="4847879" y="0"/>
                </a:lnTo>
                <a:lnTo>
                  <a:pt x="4847879" y="4341496"/>
                </a:lnTo>
                <a:lnTo>
                  <a:pt x="0" y="4341496"/>
                </a:lnTo>
                <a:lnTo>
                  <a:pt x="0" y="0"/>
                </a:lnTo>
                <a:close/>
              </a:path>
            </a:pathLst>
          </a:custGeom>
          <a:blipFill>
            <a:blip r:embed="rId3"/>
            <a:stretch>
              <a:fillRect l="0" t="0" r="0" b="0"/>
            </a:stretch>
          </a:blipFill>
        </p:spPr>
      </p:sp>
      <p:sp>
        <p:nvSpPr>
          <p:cNvPr name="Freeform 10" id="10"/>
          <p:cNvSpPr/>
          <p:nvPr/>
        </p:nvSpPr>
        <p:spPr>
          <a:xfrm flipH="false" flipV="false" rot="0">
            <a:off x="8884120" y="5333201"/>
            <a:ext cx="6484086" cy="4506440"/>
          </a:xfrm>
          <a:custGeom>
            <a:avLst/>
            <a:gdLst/>
            <a:ahLst/>
            <a:cxnLst/>
            <a:rect r="r" b="b" t="t" l="l"/>
            <a:pathLst>
              <a:path h="4506440" w="6484086">
                <a:moveTo>
                  <a:pt x="0" y="0"/>
                </a:moveTo>
                <a:lnTo>
                  <a:pt x="6484086" y="0"/>
                </a:lnTo>
                <a:lnTo>
                  <a:pt x="6484086" y="4506439"/>
                </a:lnTo>
                <a:lnTo>
                  <a:pt x="0" y="4506439"/>
                </a:lnTo>
                <a:lnTo>
                  <a:pt x="0" y="0"/>
                </a:lnTo>
                <a:close/>
              </a:path>
            </a:pathLst>
          </a:custGeom>
          <a:blipFill>
            <a:blip r:embed="rId4"/>
            <a:stretch>
              <a:fillRect l="0" t="0" r="0" b="0"/>
            </a:stretch>
          </a:blipFill>
        </p:spPr>
      </p:sp>
      <p:sp>
        <p:nvSpPr>
          <p:cNvPr name="TextBox 11" id="11"/>
          <p:cNvSpPr txBox="true"/>
          <p:nvPr/>
        </p:nvSpPr>
        <p:spPr>
          <a:xfrm rot="0">
            <a:off x="1272069" y="3079218"/>
            <a:ext cx="5596640" cy="2803542"/>
          </a:xfrm>
          <a:prstGeom prst="rect">
            <a:avLst/>
          </a:prstGeom>
        </p:spPr>
        <p:txBody>
          <a:bodyPr anchor="t" rtlCol="false" tIns="0" lIns="0" bIns="0" rIns="0">
            <a:spAutoFit/>
          </a:bodyPr>
          <a:lstStyle/>
          <a:p>
            <a:pPr algn="l">
              <a:lnSpc>
                <a:spcPts val="2800"/>
              </a:lnSpc>
            </a:pPr>
            <a:r>
              <a:rPr lang="en-US" sz="2000">
                <a:solidFill>
                  <a:srgbClr val="000000"/>
                </a:solidFill>
                <a:latin typeface="Times New Roman"/>
                <a:ea typeface="Times New Roman"/>
                <a:cs typeface="Times New Roman"/>
                <a:sym typeface="Times New Roman"/>
              </a:rPr>
              <a:t>Nhóm không mắc bệnh chủ yếu có glucose thấp (&lt;140 mg/dL), trong khi nhóm mắc bệnh phân bố đồng đều hơn giữa mức thấp và trung bình, với tỷ lệ glucose cao nhiều hơn, cho thấy mối liên hệ giữa glucose và nguy cơ tiểu đường.</a:t>
            </a:r>
          </a:p>
          <a:p>
            <a:pPr algn="l">
              <a:lnSpc>
                <a:spcPts val="4198"/>
              </a:lnSpc>
            </a:pPr>
          </a:p>
          <a:p>
            <a:pPr algn="l">
              <a:lnSpc>
                <a:spcPts val="4198"/>
              </a:lnSpc>
            </a:pPr>
          </a:p>
        </p:txBody>
      </p:sp>
      <p:sp>
        <p:nvSpPr>
          <p:cNvPr name="TextBox 12" id="12"/>
          <p:cNvSpPr txBox="true"/>
          <p:nvPr/>
        </p:nvSpPr>
        <p:spPr>
          <a:xfrm rot="0">
            <a:off x="1268990" y="5643875"/>
            <a:ext cx="5596640" cy="2451117"/>
          </a:xfrm>
          <a:prstGeom prst="rect">
            <a:avLst/>
          </a:prstGeom>
        </p:spPr>
        <p:txBody>
          <a:bodyPr anchor="t" rtlCol="false" tIns="0" lIns="0" bIns="0" rIns="0">
            <a:spAutoFit/>
          </a:bodyPr>
          <a:lstStyle/>
          <a:p>
            <a:pPr algn="l">
              <a:lnSpc>
                <a:spcPts val="2800"/>
              </a:lnSpc>
            </a:pPr>
            <a:r>
              <a:rPr lang="en-US" sz="2000">
                <a:solidFill>
                  <a:srgbClr val="000000"/>
                </a:solidFill>
                <a:latin typeface="Times New Roman"/>
                <a:ea typeface="Times New Roman"/>
                <a:cs typeface="Times New Roman"/>
                <a:sym typeface="Times New Roman"/>
              </a:rPr>
              <a:t>Việc có người mắc bệnh dù glucose vẫn bình thường phản ánh sự phức tạp của tiểu đường, cần xét thêm các chỉ số khác (HbA1c, OGTT, BMI, huyết áp, insulin) và yếu tố di truyền để hiểu rõ hơn.</a:t>
            </a:r>
          </a:p>
          <a:p>
            <a:pPr algn="l">
              <a:lnSpc>
                <a:spcPts val="4198"/>
              </a:lnSpc>
            </a:pPr>
          </a:p>
          <a:p>
            <a:pPr algn="l">
              <a:lnSpc>
                <a:spcPts val="419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2723" y="-143177"/>
            <a:ext cx="4177823" cy="10573354"/>
            <a:chOff x="0" y="0"/>
            <a:chExt cx="1100332" cy="2784752"/>
          </a:xfrm>
        </p:grpSpPr>
        <p:sp>
          <p:nvSpPr>
            <p:cNvPr name="Freeform 3" id="3"/>
            <p:cNvSpPr/>
            <p:nvPr/>
          </p:nvSpPr>
          <p:spPr>
            <a:xfrm flipH="false" flipV="false" rot="0">
              <a:off x="0" y="0"/>
              <a:ext cx="1100332" cy="2784752"/>
            </a:xfrm>
            <a:custGeom>
              <a:avLst/>
              <a:gdLst/>
              <a:ahLst/>
              <a:cxnLst/>
              <a:rect r="r" b="b" t="t" l="l"/>
              <a:pathLst>
                <a:path h="2784752" w="1100332">
                  <a:moveTo>
                    <a:pt x="0" y="0"/>
                  </a:moveTo>
                  <a:lnTo>
                    <a:pt x="1100332" y="0"/>
                  </a:lnTo>
                  <a:lnTo>
                    <a:pt x="1100332" y="2784752"/>
                  </a:lnTo>
                  <a:lnTo>
                    <a:pt x="0" y="2784752"/>
                  </a:lnTo>
                  <a:close/>
                </a:path>
              </a:pathLst>
            </a:custGeom>
            <a:solidFill>
              <a:srgbClr val="202020"/>
            </a:solidFill>
          </p:spPr>
        </p:sp>
        <p:sp>
          <p:nvSpPr>
            <p:cNvPr name="TextBox 4" id="4"/>
            <p:cNvSpPr txBox="true"/>
            <p:nvPr/>
          </p:nvSpPr>
          <p:spPr>
            <a:xfrm>
              <a:off x="0" y="-38100"/>
              <a:ext cx="1100332" cy="282285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027550" y="3417505"/>
            <a:ext cx="4895183" cy="7012672"/>
            <a:chOff x="0" y="0"/>
            <a:chExt cx="812800" cy="1164390"/>
          </a:xfrm>
        </p:grpSpPr>
        <p:sp>
          <p:nvSpPr>
            <p:cNvPr name="Freeform 6" id="6"/>
            <p:cNvSpPr/>
            <p:nvPr/>
          </p:nvSpPr>
          <p:spPr>
            <a:xfrm flipH="false" flipV="false" rot="0">
              <a:off x="0" y="0"/>
              <a:ext cx="812800" cy="1164390"/>
            </a:xfrm>
            <a:custGeom>
              <a:avLst/>
              <a:gdLst/>
              <a:ahLst/>
              <a:cxnLst/>
              <a:rect r="r" b="b" t="t" l="l"/>
              <a:pathLst>
                <a:path h="1164390" w="812800">
                  <a:moveTo>
                    <a:pt x="0" y="0"/>
                  </a:moveTo>
                  <a:lnTo>
                    <a:pt x="812800" y="0"/>
                  </a:lnTo>
                  <a:lnTo>
                    <a:pt x="812800" y="1164390"/>
                  </a:lnTo>
                  <a:lnTo>
                    <a:pt x="0" y="1164390"/>
                  </a:lnTo>
                  <a:close/>
                </a:path>
              </a:pathLst>
            </a:custGeom>
            <a:blipFill>
              <a:blip r:embed="rId2"/>
              <a:stretch>
                <a:fillRect l="0" t="-2386" r="0" b="-2386"/>
              </a:stretch>
            </a:blipFill>
          </p:spPr>
        </p:sp>
      </p:grpSp>
      <p:sp>
        <p:nvSpPr>
          <p:cNvPr name="Freeform 7" id="7"/>
          <p:cNvSpPr/>
          <p:nvPr/>
        </p:nvSpPr>
        <p:spPr>
          <a:xfrm flipH="false" flipV="false" rot="0">
            <a:off x="7150871" y="6739691"/>
            <a:ext cx="392568" cy="368300"/>
          </a:xfrm>
          <a:custGeom>
            <a:avLst/>
            <a:gdLst/>
            <a:ahLst/>
            <a:cxnLst/>
            <a:rect r="r" b="b" t="t" l="l"/>
            <a:pathLst>
              <a:path h="368300" w="392568">
                <a:moveTo>
                  <a:pt x="0" y="0"/>
                </a:moveTo>
                <a:lnTo>
                  <a:pt x="392568" y="0"/>
                </a:lnTo>
                <a:lnTo>
                  <a:pt x="392568" y="368300"/>
                </a:lnTo>
                <a:lnTo>
                  <a:pt x="0" y="36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7349683" y="9345065"/>
            <a:ext cx="423967" cy="449940"/>
            <a:chOff x="0" y="0"/>
            <a:chExt cx="205716" cy="218319"/>
          </a:xfrm>
        </p:grpSpPr>
        <p:sp>
          <p:nvSpPr>
            <p:cNvPr name="Freeform 9" id="9"/>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10" id="10"/>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7</a:t>
              </a:r>
            </a:p>
          </p:txBody>
        </p:sp>
      </p:grpSp>
      <p:sp>
        <p:nvSpPr>
          <p:cNvPr name="Freeform 11" id="11"/>
          <p:cNvSpPr/>
          <p:nvPr/>
        </p:nvSpPr>
        <p:spPr>
          <a:xfrm flipH="false" flipV="false" rot="0">
            <a:off x="13047800" y="5143500"/>
            <a:ext cx="4869673" cy="4114800"/>
          </a:xfrm>
          <a:custGeom>
            <a:avLst/>
            <a:gdLst/>
            <a:ahLst/>
            <a:cxnLst/>
            <a:rect r="r" b="b" t="t" l="l"/>
            <a:pathLst>
              <a:path h="4114800" w="4869673">
                <a:moveTo>
                  <a:pt x="0" y="0"/>
                </a:moveTo>
                <a:lnTo>
                  <a:pt x="4869673" y="0"/>
                </a:lnTo>
                <a:lnTo>
                  <a:pt x="486967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771577" y="6549191"/>
            <a:ext cx="4703227" cy="701674"/>
          </a:xfrm>
          <a:prstGeom prst="rect">
            <a:avLst/>
          </a:prstGeom>
        </p:spPr>
        <p:txBody>
          <a:bodyPr anchor="t" rtlCol="false" tIns="0" lIns="0" bIns="0" rIns="0">
            <a:spAutoFit/>
          </a:bodyPr>
          <a:lstStyle/>
          <a:p>
            <a:pPr algn="l">
              <a:lnSpc>
                <a:spcPts val="2800"/>
              </a:lnSpc>
            </a:pPr>
            <a:r>
              <a:rPr lang="en-US" sz="2000" b="true">
                <a:solidFill>
                  <a:srgbClr val="000000"/>
                </a:solidFill>
                <a:latin typeface="Lato Bold"/>
                <a:ea typeface="Lato Bold"/>
                <a:cs typeface="Lato Bold"/>
                <a:sym typeface="Lato Bold"/>
              </a:rPr>
              <a:t>Mối liên hệ giữa huyết áp tâm trương và nguy cơ mắc bệnh tiểu đường?</a:t>
            </a:r>
          </a:p>
        </p:txBody>
      </p:sp>
      <p:sp>
        <p:nvSpPr>
          <p:cNvPr name="TextBox 13" id="13"/>
          <p:cNvSpPr txBox="true"/>
          <p:nvPr/>
        </p:nvSpPr>
        <p:spPr>
          <a:xfrm rot="0">
            <a:off x="7771577" y="646611"/>
            <a:ext cx="9184747" cy="5532433"/>
          </a:xfrm>
          <a:prstGeom prst="rect">
            <a:avLst/>
          </a:prstGeom>
        </p:spPr>
        <p:txBody>
          <a:bodyPr anchor="t" rtlCol="false" tIns="0" lIns="0" bIns="0" rIns="0">
            <a:spAutoFit/>
          </a:bodyPr>
          <a:lstStyle/>
          <a:p>
            <a:pPr algn="l">
              <a:lnSpc>
                <a:spcPts val="11900"/>
              </a:lnSpc>
            </a:pPr>
            <a:r>
              <a:rPr lang="en-US" sz="8500" b="true">
                <a:solidFill>
                  <a:srgbClr val="000000"/>
                </a:solidFill>
                <a:latin typeface="Montserrat Bold"/>
                <a:ea typeface="Montserrat Bold"/>
                <a:cs typeface="Montserrat Bold"/>
                <a:sym typeface="Montserrat Bold"/>
              </a:rPr>
              <a:t>PHÂN TÍCH THEO NỒNG ĐỘ HUYẾT ÁP</a:t>
            </a:r>
          </a:p>
          <a:p>
            <a:pPr algn="l">
              <a:lnSpc>
                <a:spcPts val="822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2723" y="-122723"/>
            <a:ext cx="9266723" cy="10552900"/>
            <a:chOff x="0" y="0"/>
            <a:chExt cx="2440618" cy="2779365"/>
          </a:xfrm>
        </p:grpSpPr>
        <p:sp>
          <p:nvSpPr>
            <p:cNvPr name="Freeform 3" id="3"/>
            <p:cNvSpPr/>
            <p:nvPr/>
          </p:nvSpPr>
          <p:spPr>
            <a:xfrm flipH="false" flipV="false" rot="0">
              <a:off x="0" y="0"/>
              <a:ext cx="2440618" cy="2779365"/>
            </a:xfrm>
            <a:custGeom>
              <a:avLst/>
              <a:gdLst/>
              <a:ahLst/>
              <a:cxnLst/>
              <a:rect r="r" b="b" t="t" l="l"/>
              <a:pathLst>
                <a:path h="2779365" w="2440618">
                  <a:moveTo>
                    <a:pt x="0" y="0"/>
                  </a:moveTo>
                  <a:lnTo>
                    <a:pt x="2440618" y="0"/>
                  </a:lnTo>
                  <a:lnTo>
                    <a:pt x="2440618" y="2779365"/>
                  </a:lnTo>
                  <a:lnTo>
                    <a:pt x="0" y="2779365"/>
                  </a:lnTo>
                  <a:close/>
                </a:path>
              </a:pathLst>
            </a:custGeom>
            <a:solidFill>
              <a:srgbClr val="202020"/>
            </a:solidFill>
          </p:spPr>
        </p:sp>
        <p:sp>
          <p:nvSpPr>
            <p:cNvPr name="TextBox 4" id="4"/>
            <p:cNvSpPr txBox="true"/>
            <p:nvPr/>
          </p:nvSpPr>
          <p:spPr>
            <a:xfrm>
              <a:off x="0" y="-38100"/>
              <a:ext cx="2440618" cy="281746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292267"/>
            <a:ext cx="17051748" cy="9668411"/>
            <a:chOff x="0" y="0"/>
            <a:chExt cx="4490995" cy="2546413"/>
          </a:xfrm>
        </p:grpSpPr>
        <p:sp>
          <p:nvSpPr>
            <p:cNvPr name="Freeform 6" id="6"/>
            <p:cNvSpPr/>
            <p:nvPr/>
          </p:nvSpPr>
          <p:spPr>
            <a:xfrm flipH="false" flipV="false" rot="0">
              <a:off x="0" y="0"/>
              <a:ext cx="4490995" cy="2546413"/>
            </a:xfrm>
            <a:custGeom>
              <a:avLst/>
              <a:gdLst/>
              <a:ahLst/>
              <a:cxnLst/>
              <a:rect r="r" b="b" t="t" l="l"/>
              <a:pathLst>
                <a:path h="2546413" w="4490995">
                  <a:moveTo>
                    <a:pt x="0" y="0"/>
                  </a:moveTo>
                  <a:lnTo>
                    <a:pt x="4490995" y="0"/>
                  </a:lnTo>
                  <a:lnTo>
                    <a:pt x="4490995" y="2546413"/>
                  </a:lnTo>
                  <a:lnTo>
                    <a:pt x="0" y="2546413"/>
                  </a:lnTo>
                  <a:close/>
                </a:path>
              </a:pathLst>
            </a:custGeom>
            <a:solidFill>
              <a:srgbClr val="F4F3F3"/>
            </a:solidFill>
          </p:spPr>
        </p:sp>
        <p:sp>
          <p:nvSpPr>
            <p:cNvPr name="TextBox 7" id="7"/>
            <p:cNvSpPr txBox="true"/>
            <p:nvPr/>
          </p:nvSpPr>
          <p:spPr>
            <a:xfrm>
              <a:off x="0" y="-38100"/>
              <a:ext cx="4490995" cy="258451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7353919" y="9345065"/>
            <a:ext cx="423967" cy="449940"/>
            <a:chOff x="0" y="0"/>
            <a:chExt cx="205716" cy="218319"/>
          </a:xfrm>
        </p:grpSpPr>
        <p:sp>
          <p:nvSpPr>
            <p:cNvPr name="Freeform 9" id="9"/>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10" id="10"/>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8</a:t>
              </a:r>
            </a:p>
          </p:txBody>
        </p:sp>
      </p:grpSp>
      <p:sp>
        <p:nvSpPr>
          <p:cNvPr name="Freeform 11" id="11"/>
          <p:cNvSpPr/>
          <p:nvPr/>
        </p:nvSpPr>
        <p:spPr>
          <a:xfrm flipH="false" flipV="false" rot="0">
            <a:off x="1409868" y="1028700"/>
            <a:ext cx="6201540" cy="5738150"/>
          </a:xfrm>
          <a:custGeom>
            <a:avLst/>
            <a:gdLst/>
            <a:ahLst/>
            <a:cxnLst/>
            <a:rect r="r" b="b" t="t" l="l"/>
            <a:pathLst>
              <a:path h="5738150" w="6201540">
                <a:moveTo>
                  <a:pt x="0" y="0"/>
                </a:moveTo>
                <a:lnTo>
                  <a:pt x="6201541" y="0"/>
                </a:lnTo>
                <a:lnTo>
                  <a:pt x="6201541" y="5738150"/>
                </a:lnTo>
                <a:lnTo>
                  <a:pt x="0" y="5738150"/>
                </a:lnTo>
                <a:lnTo>
                  <a:pt x="0" y="0"/>
                </a:lnTo>
                <a:close/>
              </a:path>
            </a:pathLst>
          </a:custGeom>
          <a:blipFill>
            <a:blip r:embed="rId2"/>
            <a:stretch>
              <a:fillRect l="0" t="0" r="0" b="0"/>
            </a:stretch>
          </a:blipFill>
        </p:spPr>
      </p:sp>
      <p:sp>
        <p:nvSpPr>
          <p:cNvPr name="Freeform 12" id="12"/>
          <p:cNvSpPr/>
          <p:nvPr/>
        </p:nvSpPr>
        <p:spPr>
          <a:xfrm flipH="false" flipV="false" rot="0">
            <a:off x="7947296" y="706510"/>
            <a:ext cx="5829751" cy="5663187"/>
          </a:xfrm>
          <a:custGeom>
            <a:avLst/>
            <a:gdLst/>
            <a:ahLst/>
            <a:cxnLst/>
            <a:rect r="r" b="b" t="t" l="l"/>
            <a:pathLst>
              <a:path h="5663187" w="5829751">
                <a:moveTo>
                  <a:pt x="0" y="0"/>
                </a:moveTo>
                <a:lnTo>
                  <a:pt x="5829751" y="0"/>
                </a:lnTo>
                <a:lnTo>
                  <a:pt x="5829751" y="5663187"/>
                </a:lnTo>
                <a:lnTo>
                  <a:pt x="0" y="5663187"/>
                </a:lnTo>
                <a:lnTo>
                  <a:pt x="0" y="0"/>
                </a:lnTo>
                <a:close/>
              </a:path>
            </a:pathLst>
          </a:custGeom>
          <a:blipFill>
            <a:blip r:embed="rId3"/>
            <a:stretch>
              <a:fillRect l="0" t="0" r="0" b="0"/>
            </a:stretch>
          </a:blipFill>
        </p:spPr>
      </p:sp>
      <p:sp>
        <p:nvSpPr>
          <p:cNvPr name="Freeform 13" id="13"/>
          <p:cNvSpPr/>
          <p:nvPr/>
        </p:nvSpPr>
        <p:spPr>
          <a:xfrm flipH="false" flipV="false" rot="0">
            <a:off x="12382782" y="5349577"/>
            <a:ext cx="5697666" cy="3995488"/>
          </a:xfrm>
          <a:custGeom>
            <a:avLst/>
            <a:gdLst/>
            <a:ahLst/>
            <a:cxnLst/>
            <a:rect r="r" b="b" t="t" l="l"/>
            <a:pathLst>
              <a:path h="3995488" w="5697666">
                <a:moveTo>
                  <a:pt x="0" y="0"/>
                </a:moveTo>
                <a:lnTo>
                  <a:pt x="5697666" y="0"/>
                </a:lnTo>
                <a:lnTo>
                  <a:pt x="5697666" y="3995488"/>
                </a:lnTo>
                <a:lnTo>
                  <a:pt x="0" y="3995488"/>
                </a:lnTo>
                <a:lnTo>
                  <a:pt x="0" y="0"/>
                </a:lnTo>
                <a:close/>
              </a:path>
            </a:pathLst>
          </a:custGeom>
          <a:blipFill>
            <a:blip r:embed="rId4"/>
            <a:stretch>
              <a:fillRect l="0" t="0" r="0" b="0"/>
            </a:stretch>
          </a:blipFill>
        </p:spPr>
      </p:sp>
      <p:sp>
        <p:nvSpPr>
          <p:cNvPr name="TextBox 14" id="14"/>
          <p:cNvSpPr txBox="true"/>
          <p:nvPr/>
        </p:nvSpPr>
        <p:spPr>
          <a:xfrm rot="0">
            <a:off x="1409868" y="6978633"/>
            <a:ext cx="5596640" cy="2279667"/>
          </a:xfrm>
          <a:prstGeom prst="rect">
            <a:avLst/>
          </a:prstGeom>
        </p:spPr>
        <p:txBody>
          <a:bodyPr anchor="t" rtlCol="false" tIns="0" lIns="0" bIns="0" rIns="0">
            <a:spAutoFit/>
          </a:bodyPr>
          <a:lstStyle/>
          <a:p>
            <a:pPr algn="l">
              <a:lnSpc>
                <a:spcPts val="2800"/>
              </a:lnSpc>
            </a:pPr>
            <a:r>
              <a:rPr lang="en-US" sz="2000">
                <a:solidFill>
                  <a:srgbClr val="000000"/>
                </a:solidFill>
                <a:latin typeface="Times New Roman"/>
                <a:ea typeface="Times New Roman"/>
                <a:cs typeface="Times New Roman"/>
                <a:sym typeface="Times New Roman"/>
              </a:rPr>
              <a:t>Có mối liên hệ giữa huyết áp tâm trương và nguy cơ tiểu đường, trong đó huyết áp rất cao (≥100 mmHg) gắn với nguy cơ mắc bệnh cao nhất, cho thấy tăng huyết áp nghiêm trọng có thể là một yếu tố nguy cơ quan trọng.</a:t>
            </a:r>
          </a:p>
          <a:p>
            <a:pPr algn="l">
              <a:lnSpc>
                <a:spcPts val="419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266723" cy="10552900"/>
            <a:chOff x="0" y="0"/>
            <a:chExt cx="2440618" cy="2779365"/>
          </a:xfrm>
        </p:grpSpPr>
        <p:sp>
          <p:nvSpPr>
            <p:cNvPr name="Freeform 3" id="3"/>
            <p:cNvSpPr/>
            <p:nvPr/>
          </p:nvSpPr>
          <p:spPr>
            <a:xfrm flipH="false" flipV="false" rot="0">
              <a:off x="0" y="0"/>
              <a:ext cx="2440618" cy="2779365"/>
            </a:xfrm>
            <a:custGeom>
              <a:avLst/>
              <a:gdLst/>
              <a:ahLst/>
              <a:cxnLst/>
              <a:rect r="r" b="b" t="t" l="l"/>
              <a:pathLst>
                <a:path h="2779365" w="2440618">
                  <a:moveTo>
                    <a:pt x="0" y="0"/>
                  </a:moveTo>
                  <a:lnTo>
                    <a:pt x="2440618" y="0"/>
                  </a:lnTo>
                  <a:lnTo>
                    <a:pt x="2440618" y="2779365"/>
                  </a:lnTo>
                  <a:lnTo>
                    <a:pt x="0" y="2779365"/>
                  </a:lnTo>
                  <a:close/>
                </a:path>
              </a:pathLst>
            </a:custGeom>
            <a:solidFill>
              <a:srgbClr val="202020"/>
            </a:solidFill>
          </p:spPr>
        </p:sp>
        <p:sp>
          <p:nvSpPr>
            <p:cNvPr name="TextBox 4" id="4"/>
            <p:cNvSpPr txBox="true"/>
            <p:nvPr/>
          </p:nvSpPr>
          <p:spPr>
            <a:xfrm>
              <a:off x="0" y="-38100"/>
              <a:ext cx="2440618" cy="281746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7349683" y="9345065"/>
            <a:ext cx="423967" cy="449940"/>
            <a:chOff x="0" y="0"/>
            <a:chExt cx="205716" cy="218319"/>
          </a:xfrm>
        </p:grpSpPr>
        <p:sp>
          <p:nvSpPr>
            <p:cNvPr name="Freeform 6" id="6"/>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7" id="7"/>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FFFFFF"/>
                  </a:solidFill>
                  <a:latin typeface="Lato"/>
                  <a:ea typeface="Lato"/>
                  <a:cs typeface="Lato"/>
                  <a:sym typeface="Lato"/>
                </a:rPr>
                <a:t>4</a:t>
              </a:r>
            </a:p>
          </p:txBody>
        </p:sp>
      </p:grpSp>
      <p:sp>
        <p:nvSpPr>
          <p:cNvPr name="TextBox 8" id="8"/>
          <p:cNvSpPr txBox="true"/>
          <p:nvPr/>
        </p:nvSpPr>
        <p:spPr>
          <a:xfrm rot="0">
            <a:off x="10216246" y="1574136"/>
            <a:ext cx="7043054" cy="2586369"/>
          </a:xfrm>
          <a:prstGeom prst="rect">
            <a:avLst/>
          </a:prstGeom>
        </p:spPr>
        <p:txBody>
          <a:bodyPr anchor="t" rtlCol="false" tIns="0" lIns="0" bIns="0" rIns="0">
            <a:spAutoFit/>
          </a:bodyPr>
          <a:lstStyle/>
          <a:p>
            <a:pPr algn="ctr">
              <a:lnSpc>
                <a:spcPts val="10219"/>
              </a:lnSpc>
              <a:spcBef>
                <a:spcPct val="0"/>
              </a:spcBef>
            </a:pPr>
            <a:r>
              <a:rPr lang="en-US" sz="7299">
                <a:solidFill>
                  <a:srgbClr val="000000"/>
                </a:solidFill>
                <a:latin typeface="Times New Roman"/>
                <a:ea typeface="Times New Roman"/>
                <a:cs typeface="Times New Roman"/>
                <a:sym typeface="Times New Roman"/>
              </a:rPr>
              <a:t>Phân tích theo nồng độ insulin </a:t>
            </a:r>
          </a:p>
        </p:txBody>
      </p:sp>
      <p:sp>
        <p:nvSpPr>
          <p:cNvPr name="TextBox 9" id="9"/>
          <p:cNvSpPr txBox="true"/>
          <p:nvPr/>
        </p:nvSpPr>
        <p:spPr>
          <a:xfrm rot="0">
            <a:off x="1289152" y="3084179"/>
            <a:ext cx="7642604" cy="1076325"/>
          </a:xfrm>
          <a:prstGeom prst="rect">
            <a:avLst/>
          </a:prstGeom>
        </p:spPr>
        <p:txBody>
          <a:bodyPr anchor="t" rtlCol="false" tIns="0" lIns="0" bIns="0" rIns="0">
            <a:spAutoFit/>
          </a:bodyPr>
          <a:lstStyle/>
          <a:p>
            <a:pPr algn="l">
              <a:lnSpc>
                <a:spcPts val="4200"/>
              </a:lnSpc>
            </a:pPr>
            <a:r>
              <a:rPr lang="en-US" sz="3000">
                <a:solidFill>
                  <a:srgbClr val="FFFFFF"/>
                </a:solidFill>
                <a:latin typeface="Times New Roman"/>
                <a:ea typeface="Times New Roman"/>
                <a:cs typeface="Times New Roman"/>
                <a:sym typeface="Times New Roman"/>
              </a:rPr>
              <a:t>Sự phân bố nồng độ insulin ở nhóm mắc bệnh và không mắc bệnh có khác biệt không?</a:t>
            </a:r>
          </a:p>
        </p:txBody>
      </p:sp>
      <p:sp>
        <p:nvSpPr>
          <p:cNvPr name="TextBox 10" id="10"/>
          <p:cNvSpPr txBox="true"/>
          <p:nvPr/>
        </p:nvSpPr>
        <p:spPr>
          <a:xfrm rot="0">
            <a:off x="1289152" y="5190725"/>
            <a:ext cx="7113292" cy="1609725"/>
          </a:xfrm>
          <a:prstGeom prst="rect">
            <a:avLst/>
          </a:prstGeom>
        </p:spPr>
        <p:txBody>
          <a:bodyPr anchor="t" rtlCol="false" tIns="0" lIns="0" bIns="0" rIns="0">
            <a:spAutoFit/>
          </a:bodyPr>
          <a:lstStyle/>
          <a:p>
            <a:pPr algn="l">
              <a:lnSpc>
                <a:spcPts val="4200"/>
              </a:lnSpc>
            </a:pPr>
            <a:r>
              <a:rPr lang="en-US" sz="3000">
                <a:solidFill>
                  <a:srgbClr val="FFFFFF"/>
                </a:solidFill>
                <a:latin typeface="Times New Roman"/>
                <a:ea typeface="Times New Roman"/>
                <a:cs typeface="Times New Roman"/>
                <a:sym typeface="Times New Roman"/>
              </a:rPr>
              <a:t>Nồng độ insulin có mối liên hệ như thế nào với nồng độ glucose? (Có dấu hiệu kháng insulin không?)</a:t>
            </a:r>
          </a:p>
        </p:txBody>
      </p:sp>
      <p:grpSp>
        <p:nvGrpSpPr>
          <p:cNvPr name="Group 11" id="11"/>
          <p:cNvGrpSpPr/>
          <p:nvPr/>
        </p:nvGrpSpPr>
        <p:grpSpPr>
          <a:xfrm rot="0">
            <a:off x="17353919" y="9345065"/>
            <a:ext cx="423967" cy="449940"/>
            <a:chOff x="0" y="0"/>
            <a:chExt cx="205716" cy="218319"/>
          </a:xfrm>
        </p:grpSpPr>
        <p:sp>
          <p:nvSpPr>
            <p:cNvPr name="Freeform 12" id="12"/>
            <p:cNvSpPr/>
            <p:nvPr/>
          </p:nvSpPr>
          <p:spPr>
            <a:xfrm flipH="false" flipV="false" rot="0">
              <a:off x="0" y="0"/>
              <a:ext cx="205716" cy="218319"/>
            </a:xfrm>
            <a:custGeom>
              <a:avLst/>
              <a:gdLst/>
              <a:ahLst/>
              <a:cxnLst/>
              <a:rect r="r" b="b" t="t" l="l"/>
              <a:pathLst>
                <a:path h="218319" w="205716">
                  <a:moveTo>
                    <a:pt x="0" y="0"/>
                  </a:moveTo>
                  <a:lnTo>
                    <a:pt x="205716" y="0"/>
                  </a:lnTo>
                  <a:lnTo>
                    <a:pt x="205716" y="218319"/>
                  </a:lnTo>
                  <a:lnTo>
                    <a:pt x="0" y="218319"/>
                  </a:lnTo>
                  <a:close/>
                </a:path>
              </a:pathLst>
            </a:custGeom>
            <a:solidFill>
              <a:srgbClr val="000000">
                <a:alpha val="0"/>
              </a:srgbClr>
            </a:solidFill>
          </p:spPr>
        </p:sp>
        <p:sp>
          <p:nvSpPr>
            <p:cNvPr name="TextBox 13" id="13"/>
            <p:cNvSpPr txBox="true"/>
            <p:nvPr/>
          </p:nvSpPr>
          <p:spPr>
            <a:xfrm>
              <a:off x="0" y="-38100"/>
              <a:ext cx="205716" cy="256419"/>
            </a:xfrm>
            <a:prstGeom prst="rect">
              <a:avLst/>
            </a:prstGeom>
          </p:spPr>
          <p:txBody>
            <a:bodyPr anchor="ctr" rtlCol="false" tIns="50800" lIns="50800" bIns="50800" rIns="50800"/>
            <a:lstStyle/>
            <a:p>
              <a:pPr algn="ctr">
                <a:lnSpc>
                  <a:spcPts val="2100"/>
                </a:lnSpc>
              </a:pPr>
              <a:r>
                <a:rPr lang="en-US" sz="1500">
                  <a:solidFill>
                    <a:srgbClr val="000000"/>
                  </a:solidFill>
                  <a:latin typeface="Lato"/>
                  <a:ea typeface="Lato"/>
                  <a:cs typeface="Lato"/>
                  <a:sym typeface="Lato"/>
                </a:rPr>
                <a:t>9</a:t>
              </a:r>
            </a:p>
          </p:txBody>
        </p:sp>
      </p:grpSp>
      <p:sp>
        <p:nvSpPr>
          <p:cNvPr name="Freeform 14" id="14"/>
          <p:cNvSpPr/>
          <p:nvPr/>
        </p:nvSpPr>
        <p:spPr>
          <a:xfrm flipH="false" flipV="false" rot="1395830">
            <a:off x="11364949" y="4401049"/>
            <a:ext cx="4745648" cy="4952763"/>
          </a:xfrm>
          <a:custGeom>
            <a:avLst/>
            <a:gdLst/>
            <a:ahLst/>
            <a:cxnLst/>
            <a:rect r="r" b="b" t="t" l="l"/>
            <a:pathLst>
              <a:path h="4952763" w="4745648">
                <a:moveTo>
                  <a:pt x="0" y="0"/>
                </a:moveTo>
                <a:lnTo>
                  <a:pt x="4745648" y="0"/>
                </a:lnTo>
                <a:lnTo>
                  <a:pt x="4745648" y="4952763"/>
                </a:lnTo>
                <a:lnTo>
                  <a:pt x="0" y="49527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DAGz-IAB3lw</dc:identifier>
  <dcterms:modified xsi:type="dcterms:W3CDTF">2011-08-01T06:04:30Z</dcterms:modified>
  <cp:revision>1</cp:revision>
  <dc:title>pima-indians-diabetes </dc:title>
</cp:coreProperties>
</file>